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29"/>
  </p:notesMasterIdLst>
  <p:handoutMasterIdLst>
    <p:handoutMasterId r:id="rId30"/>
  </p:handoutMasterIdLst>
  <p:sldIdLst>
    <p:sldId id="256" r:id="rId5"/>
    <p:sldId id="301" r:id="rId6"/>
    <p:sldId id="292" r:id="rId7"/>
    <p:sldId id="266" r:id="rId8"/>
    <p:sldId id="295" r:id="rId9"/>
    <p:sldId id="293" r:id="rId10"/>
    <p:sldId id="283" r:id="rId11"/>
    <p:sldId id="297" r:id="rId12"/>
    <p:sldId id="264" r:id="rId13"/>
    <p:sldId id="289" r:id="rId14"/>
    <p:sldId id="287" r:id="rId15"/>
    <p:sldId id="268" r:id="rId16"/>
    <p:sldId id="296" r:id="rId17"/>
    <p:sldId id="285" r:id="rId18"/>
    <p:sldId id="294" r:id="rId19"/>
    <p:sldId id="298" r:id="rId20"/>
    <p:sldId id="299" r:id="rId21"/>
    <p:sldId id="300" r:id="rId22"/>
    <p:sldId id="302" r:id="rId23"/>
    <p:sldId id="303" r:id="rId24"/>
    <p:sldId id="304" r:id="rId25"/>
    <p:sldId id="305" r:id="rId26"/>
    <p:sldId id="306" r:id="rId27"/>
    <p:sldId id="30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FA7"/>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1CF662-232E-4AFC-B725-65AD9C9F8DAB}" v="129" dt="2025-04-14T10:49:08.544"/>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987" autoAdjust="0"/>
  </p:normalViewPr>
  <p:slideViewPr>
    <p:cSldViewPr snapToGrid="0" showGuides="1">
      <p:cViewPr varScale="1">
        <p:scale>
          <a:sx n="77" d="100"/>
          <a:sy n="77" d="100"/>
        </p:scale>
        <p:origin x="912" y="72"/>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4/14/2025</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4/14/2025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3509670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8067079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14</a:t>
            </a:fld>
            <a:endParaRPr lang="en-US" dirty="0"/>
          </a:p>
        </p:txBody>
      </p:sp>
    </p:spTree>
    <p:extLst>
      <p:ext uri="{BB962C8B-B14F-4D97-AF65-F5344CB8AC3E}">
        <p14:creationId xmlns:p14="http://schemas.microsoft.com/office/powerpoint/2010/main" val="3734319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15</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174803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552918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68264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457199" y="705124"/>
            <a:ext cx="11272649" cy="1062716"/>
          </a:xfrm>
        </p:spPr>
        <p:txBody>
          <a:bodyPr anchor="b" anchorCtr="0">
            <a:noAutofit/>
          </a:bodyPr>
          <a:lstStyle/>
          <a:p>
            <a:r>
              <a:rPr lang="en-US"/>
              <a:t>Click to edit Master title style</a:t>
            </a:r>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457201" y="2234979"/>
            <a:ext cx="11272648" cy="3969606"/>
          </a:xfrm>
        </p:spPr>
        <p:txBody>
          <a:body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558300" y="6423914"/>
            <a:ext cx="1171548"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862644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hyperlink" Target="https://ieeexplore.ieee.org/document/9215333" TargetMode="Externa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sz="2800" dirty="0"/>
              <a:t>Heart disease prediction using machine learning A random forest approach with feature Importance Analysis</a:t>
            </a:r>
            <a:br>
              <a:rPr lang="en-US" sz="2800" dirty="0"/>
            </a:br>
            <a:endParaRPr lang="en-US" dirty="0"/>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Rectangle 23">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6" name="Rectangle 25">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8" name="Rectangle 27">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Title 16">
            <a:extLst>
              <a:ext uri="{FF2B5EF4-FFF2-40B4-BE49-F238E27FC236}">
                <a16:creationId xmlns:a16="http://schemas.microsoft.com/office/drawing/2014/main" id="{EBA544F6-BF8C-2C87-3906-146BEDB4C299}"/>
              </a:ext>
            </a:extLst>
          </p:cNvPr>
          <p:cNvSpPr>
            <a:spLocks noGrp="1"/>
          </p:cNvSpPr>
          <p:nvPr>
            <p:ph type="title"/>
          </p:nvPr>
        </p:nvSpPr>
        <p:spPr>
          <a:xfrm>
            <a:off x="672280" y="944752"/>
            <a:ext cx="3259016" cy="188309"/>
          </a:xfrm>
        </p:spPr>
        <p:txBody>
          <a:bodyPr vert="horz" lIns="91440" tIns="45720" rIns="91440" bIns="45720" rtlCol="0" anchor="b">
            <a:normAutofit fontScale="90000"/>
          </a:bodyPr>
          <a:lstStyle/>
          <a:p>
            <a:r>
              <a:rPr lang="en-US" b="0" kern="1200" cap="all" dirty="0">
                <a:solidFill>
                  <a:srgbClr val="FFFFFF"/>
                </a:solidFill>
                <a:latin typeface="+mj-lt"/>
                <a:ea typeface="+mj-ea"/>
                <a:cs typeface="+mj-cs"/>
              </a:rPr>
              <a:t>UML DIAGRAMS</a:t>
            </a:r>
          </a:p>
        </p:txBody>
      </p:sp>
      <p:sp>
        <p:nvSpPr>
          <p:cNvPr id="32" name="Rectangle 31">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Rectangle 33">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6" name="Rectangle 35">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 name="Content Placeholder 1">
            <a:extLst>
              <a:ext uri="{FF2B5EF4-FFF2-40B4-BE49-F238E27FC236}">
                <a16:creationId xmlns:a16="http://schemas.microsoft.com/office/drawing/2014/main" id="{D4FA8846-632E-D78F-030D-A9B688FA1175}"/>
              </a:ext>
            </a:extLst>
          </p:cNvPr>
          <p:cNvPicPr>
            <a:picLocks noGrp="1" noChangeAspect="1"/>
          </p:cNvPicPr>
          <p:nvPr>
            <p:ph sz="half" idx="13"/>
          </p:nvPr>
        </p:nvPicPr>
        <p:blipFill>
          <a:blip r:embed="rId3"/>
          <a:srcRect r="2793" b="1"/>
          <a:stretch/>
        </p:blipFill>
        <p:spPr>
          <a:xfrm>
            <a:off x="4241830" y="601200"/>
            <a:ext cx="7503636" cy="5789365"/>
          </a:xfrm>
          <a:prstGeom prst="rect">
            <a:avLst/>
          </a:prstGeom>
        </p:spPr>
      </p:pic>
      <p:sp>
        <p:nvSpPr>
          <p:cNvPr id="6" name="Content Placeholder 5">
            <a:extLst>
              <a:ext uri="{FF2B5EF4-FFF2-40B4-BE49-F238E27FC236}">
                <a16:creationId xmlns:a16="http://schemas.microsoft.com/office/drawing/2014/main" id="{53B8DB00-D9F5-599A-24A9-48C3A59850CA}"/>
              </a:ext>
            </a:extLst>
          </p:cNvPr>
          <p:cNvSpPr txBox="1">
            <a:spLocks noGrp="1"/>
          </p:cNvSpPr>
          <p:nvPr>
            <p:ph sz="half" idx="2"/>
          </p:nvPr>
        </p:nvSpPr>
        <p:spPr>
          <a:xfrm>
            <a:off x="509825" y="1518221"/>
            <a:ext cx="3576738" cy="4921347"/>
          </a:xfrm>
          <a:prstGeom prst="rect">
            <a:avLst/>
          </a:prstGeom>
          <a:noFill/>
        </p:spPr>
        <p:txBody>
          <a:bodyPr wrap="square" rtlCol="0">
            <a:spAutoFit/>
          </a:bodyPr>
          <a:lstStyle/>
          <a:p>
            <a:r>
              <a:rPr lang="en-US" dirty="0"/>
              <a:t>A "random forest" in machine learning is an ensemble learning method that combines multiple decision trees, each trained on a random subset of the data, to make predictions, resulting in a more robust and accurate model compared to a single decision tree.</a:t>
            </a:r>
          </a:p>
          <a:p>
            <a:r>
              <a:rPr lang="en-US" dirty="0"/>
              <a:t>In machine learning, "feature importance analysis" refers to a technique used to determine how much each individual feature in a dataset contributes to the predictive power of a mode</a:t>
            </a:r>
            <a:endParaRPr lang="en-IN" dirty="0"/>
          </a:p>
          <a:p>
            <a:endParaRPr lang="en-IN" dirty="0"/>
          </a:p>
          <a:p>
            <a:endParaRPr lang="en-IN" dirty="0"/>
          </a:p>
        </p:txBody>
      </p:sp>
    </p:spTree>
    <p:extLst>
      <p:ext uri="{BB962C8B-B14F-4D97-AF65-F5344CB8AC3E}">
        <p14:creationId xmlns:p14="http://schemas.microsoft.com/office/powerpoint/2010/main" val="2676905442"/>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0" name="Rectangle 39">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2" name="Rectangle 41">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4" name="Rectangle 43">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Placeholder 4" descr="A diagram of a data processing process&#10;&#10;AI-generated content may be incorrect.">
            <a:extLst>
              <a:ext uri="{FF2B5EF4-FFF2-40B4-BE49-F238E27FC236}">
                <a16:creationId xmlns:a16="http://schemas.microsoft.com/office/drawing/2014/main" id="{E8389914-D289-9756-416B-6958F405C6C9}"/>
              </a:ext>
            </a:extLst>
          </p:cNvPr>
          <p:cNvPicPr>
            <a:picLocks noGrp="1" noChangeAspect="1"/>
          </p:cNvPicPr>
          <p:nvPr>
            <p:ph type="pic" sz="quarter" idx="13"/>
          </p:nvPr>
        </p:nvPicPr>
        <p:blipFill>
          <a:blip r:embed="rId3"/>
          <a:srcRect l="4331" r="4331"/>
          <a:stretch>
            <a:fillRect/>
          </a:stretch>
        </p:blipFill>
        <p:spPr>
          <a:xfrm>
            <a:off x="2634345" y="541064"/>
            <a:ext cx="3138274" cy="3435892"/>
          </a:xfrm>
          <a:prstGeom prst="rect">
            <a:avLst/>
          </a:prstGeom>
        </p:spPr>
      </p:pic>
      <p:cxnSp>
        <p:nvCxnSpPr>
          <p:cNvPr id="46" name="Straight Connector 45">
            <a:extLst>
              <a:ext uri="{FF2B5EF4-FFF2-40B4-BE49-F238E27FC236}">
                <a16:creationId xmlns:a16="http://schemas.microsoft.com/office/drawing/2014/main" id="{EEE3F140-02CB-4BBC-ABC0-8BF046C9D1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36050"/>
            <a:ext cx="0" cy="1645920"/>
          </a:xfrm>
          <a:prstGeom prst="line">
            <a:avLst/>
          </a:prstGeom>
          <a:ln w="19050">
            <a:solidFill>
              <a:srgbClr val="465359"/>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0" name="Rectangle 49">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a:xfrm>
            <a:off x="679600" y="4596992"/>
            <a:ext cx="3353432" cy="1607013"/>
          </a:xfrm>
        </p:spPr>
        <p:txBody>
          <a:bodyPr vert="horz" lIns="91440" tIns="45720" rIns="91440" bIns="45720" rtlCol="0" anchor="ctr">
            <a:normAutofit/>
          </a:bodyPr>
          <a:lstStyle/>
          <a:p>
            <a:r>
              <a:rPr lang="en-US" b="0" kern="1200" cap="all">
                <a:solidFill>
                  <a:srgbClr val="FFFFFF"/>
                </a:solidFill>
                <a:effectLst/>
                <a:latin typeface="+mj-lt"/>
                <a:ea typeface="+mj-ea"/>
                <a:cs typeface="+mj-cs"/>
              </a:rPr>
              <a:t>SOFTWARE DESIGN</a:t>
            </a:r>
            <a:br>
              <a:rPr lang="en-US" b="0" kern="1200" cap="all">
                <a:solidFill>
                  <a:srgbClr val="FFFFFF"/>
                </a:solidFill>
                <a:effectLst/>
                <a:latin typeface="+mj-lt"/>
                <a:ea typeface="+mj-ea"/>
                <a:cs typeface="+mj-cs"/>
              </a:rPr>
            </a:br>
            <a:endParaRPr lang="en-US" b="0" kern="1200" cap="all">
              <a:solidFill>
                <a:srgbClr val="FFFFFF"/>
              </a:solidFill>
              <a:latin typeface="+mj-lt"/>
              <a:ea typeface="+mj-ea"/>
              <a:cs typeface="+mj-cs"/>
            </a:endParaRPr>
          </a:p>
        </p:txBody>
      </p:sp>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4271491" y="4651162"/>
            <a:ext cx="7240909" cy="1552842"/>
          </a:xfrm>
        </p:spPr>
        <p:txBody>
          <a:bodyPr vert="horz" lIns="91440" tIns="45720" rIns="91440" bIns="45720" rtlCol="0" anchor="ctr">
            <a:normAutofit fontScale="77500" lnSpcReduction="20000"/>
          </a:bodyPr>
          <a:lstStyle/>
          <a:p>
            <a:pPr>
              <a:lnSpc>
                <a:spcPct val="90000"/>
              </a:lnSpc>
            </a:pPr>
            <a:r>
              <a:rPr lang="en-US" sz="1900" dirty="0">
                <a:solidFill>
                  <a:srgbClr val="FFFFFF"/>
                </a:solidFill>
              </a:rPr>
              <a:t>The architecture of the Heart Disease Prediction system is structured into four main layers: User Interface, Flask Backend, Machine Learning Model, and Database/Storage.</a:t>
            </a:r>
          </a:p>
          <a:p>
            <a:pPr>
              <a:lnSpc>
                <a:spcPct val="90000"/>
              </a:lnSpc>
            </a:pPr>
            <a:r>
              <a:rPr lang="en-US" sz="1900" dirty="0">
                <a:solidFill>
                  <a:srgbClr val="FFFFFF"/>
                </a:solidFill>
              </a:rPr>
              <a:t>The user interacts with a web-based frontend developed using HTML, CSS, and JavaScript to input medical parameters.</a:t>
            </a:r>
          </a:p>
          <a:p>
            <a:pPr>
              <a:lnSpc>
                <a:spcPct val="90000"/>
              </a:lnSpc>
            </a:pPr>
            <a:r>
              <a:rPr lang="en-US" sz="1900" dirty="0">
                <a:solidFill>
                  <a:srgbClr val="FFFFFF"/>
                </a:solidFill>
              </a:rPr>
              <a:t>These inputs are sent to the Flask backend, which acts as the controller, managing requests and responses.</a:t>
            </a:r>
          </a:p>
          <a:p>
            <a:pPr>
              <a:lnSpc>
                <a:spcPct val="90000"/>
              </a:lnSpc>
            </a:pPr>
            <a:endParaRPr lang="en-US" sz="1900" dirty="0">
              <a:solidFill>
                <a:srgbClr val="FFFFFF"/>
              </a:solidFill>
            </a:endParaRPr>
          </a:p>
        </p:txBody>
      </p:sp>
      <p:pic>
        <p:nvPicPr>
          <p:cNvPr id="6" name="Picture 5" descr="Generated image">
            <a:extLst>
              <a:ext uri="{FF2B5EF4-FFF2-40B4-BE49-F238E27FC236}">
                <a16:creationId xmlns:a16="http://schemas.microsoft.com/office/drawing/2014/main" id="{D3D9E3A3-1111-3D26-27C0-2F0458787DA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19382" y="1205802"/>
            <a:ext cx="5082540" cy="2239558"/>
          </a:xfrm>
          <a:prstGeom prst="rect">
            <a:avLst/>
          </a:prstGeom>
          <a:noFill/>
          <a:ln>
            <a:noFill/>
          </a:ln>
        </p:spPr>
      </p:pic>
    </p:spTree>
    <p:extLst>
      <p:ext uri="{BB962C8B-B14F-4D97-AF65-F5344CB8AC3E}">
        <p14:creationId xmlns:p14="http://schemas.microsoft.com/office/powerpoint/2010/main" val="3854442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p:txBody>
          <a:bodyPr/>
          <a:lstStyle/>
          <a:p>
            <a:r>
              <a:rPr lang="en-US" sz="1800" b="1" dirty="0">
                <a:effectLst/>
                <a:latin typeface="Times New Roman" panose="02020603050405020304" pitchFamily="18" charset="0"/>
                <a:ea typeface="Times New Roman" panose="02020603050405020304" pitchFamily="18" charset="0"/>
              </a:rPr>
              <a:t>CLASS DIAGRAM</a:t>
            </a:r>
            <a:endParaRPr lang="en-US" dirty="0"/>
          </a:p>
        </p:txBody>
      </p:sp>
      <p:sp>
        <p:nvSpPr>
          <p:cNvPr id="24" name="Content Placeholder 23">
            <a:extLst>
              <a:ext uri="{FF2B5EF4-FFF2-40B4-BE49-F238E27FC236}">
                <a16:creationId xmlns:a16="http://schemas.microsoft.com/office/drawing/2014/main" id="{4C1675C6-9CE1-3D87-365F-B3DB1F59CE68}"/>
              </a:ext>
            </a:extLst>
          </p:cNvPr>
          <p:cNvSpPr>
            <a:spLocks noGrp="1"/>
          </p:cNvSpPr>
          <p:nvPr>
            <p:ph sz="half" idx="1"/>
          </p:nvPr>
        </p:nvSpPr>
        <p:spPr>
          <a:xfrm>
            <a:off x="457200" y="2245360"/>
            <a:ext cx="4572000" cy="3992880"/>
          </a:xfrm>
        </p:spPr>
        <p:txBody>
          <a:bodyPr>
            <a:normAutofit fontScale="77500" lnSpcReduction="20000"/>
          </a:bodyPr>
          <a:lstStyle/>
          <a:p>
            <a:pPr algn="just">
              <a:lnSpc>
                <a:spcPct val="150000"/>
              </a:lnSpc>
              <a:spcAft>
                <a:spcPts val="800"/>
              </a:spcAft>
              <a:buNone/>
            </a:pP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Class Diagram</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represents the structure of the system by showing its classes, attributes, and methods. In this project, classes like User, </a:t>
            </a:r>
            <a:r>
              <a:rPr lang="en-IN"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HeartData</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and </a:t>
            </a:r>
            <a:r>
              <a:rPr lang="en-IN"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PredictionModel</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are central to the application. Each class contains specific attributes — for example, </a:t>
            </a:r>
            <a:r>
              <a:rPr lang="en-IN"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HeartData</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holds patient details like age, BP, cholesterol, etc. Methods within the </a:t>
            </a:r>
            <a:r>
              <a:rPr lang="en-IN"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PredictionModel</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class are responsible for training and predicting heart disease using machine learning. The relationships between these classes demonstrate how data flows through the system. This diagram helps in understanding the </a:t>
            </a: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object-oriented structure</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of the prediction system.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Content Placeholder 6" descr="A screenshot of a computer flowchart&#10;&#10;AI-generated content may be incorrect.">
            <a:extLst>
              <a:ext uri="{FF2B5EF4-FFF2-40B4-BE49-F238E27FC236}">
                <a16:creationId xmlns:a16="http://schemas.microsoft.com/office/drawing/2014/main" id="{EAFB17A6-576D-039F-840A-6B3BC4B54F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944216"/>
            <a:ext cx="4240696" cy="5506280"/>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p:txBody>
          <a:bodyPr/>
          <a:lstStyle/>
          <a:p>
            <a:r>
              <a:rPr lang="en-US" sz="1800" b="1" dirty="0">
                <a:effectLst/>
                <a:latin typeface="Times New Roman" panose="02020603050405020304" pitchFamily="18" charset="0"/>
                <a:ea typeface="Times New Roman" panose="02020603050405020304" pitchFamily="18" charset="0"/>
              </a:rPr>
              <a:t>ACTIVITY DIAGRAM </a:t>
            </a:r>
            <a:endParaRPr lang="en-US" dirty="0"/>
          </a:p>
        </p:txBody>
      </p:sp>
      <p:sp>
        <p:nvSpPr>
          <p:cNvPr id="3" name="Content Placeholder 2">
            <a:extLst>
              <a:ext uri="{FF2B5EF4-FFF2-40B4-BE49-F238E27FC236}">
                <a16:creationId xmlns:a16="http://schemas.microsoft.com/office/drawing/2014/main" id="{831D2219-E3DF-929F-48CC-5C470A21A177}"/>
              </a:ext>
            </a:extLst>
          </p:cNvPr>
          <p:cNvSpPr>
            <a:spLocks noGrp="1"/>
          </p:cNvSpPr>
          <p:nvPr>
            <p:ph sz="half" idx="13"/>
          </p:nvPr>
        </p:nvSpPr>
        <p:spPr>
          <a:xfrm>
            <a:off x="7225748" y="2318490"/>
            <a:ext cx="4498892" cy="3633047"/>
          </a:xfrm>
        </p:spPr>
        <p:txBody>
          <a:bodyPr>
            <a:normAutofit lnSpcReduction="10000"/>
          </a:bodyPr>
          <a:lstStyle/>
          <a:p>
            <a:pPr indent="0">
              <a:buNone/>
            </a:pP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The </a:t>
            </a: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Activity Diagram</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 outlines the dynamic flow of activities involved in predicting heart disease. It begins with the user inputting medical data such as age, blood pressure, cholesterol, etc. The system then validates the input and processes it for prediction using a trained machine learning model. Based on the prediction result, the system provides feedback — indicating whether the patient is likely to have heart disease. This diagram clearly visualizes the step-by-step flow of actions and decision points. It helps in understanding how the system responds to different user actions in real-time.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5" name="Content Placeholder 4" descr="A diagram of a process&#10;&#10;AI-generated content may be incorrect.">
            <a:extLst>
              <a:ext uri="{FF2B5EF4-FFF2-40B4-BE49-F238E27FC236}">
                <a16:creationId xmlns:a16="http://schemas.microsoft.com/office/drawing/2014/main" id="{2119AE6A-47FB-0403-743F-43FAC1DACD9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2584174" y="1989575"/>
            <a:ext cx="3250097" cy="4649764"/>
          </a:xfrm>
          <a:prstGeom prst="rect">
            <a:avLst/>
          </a:prstGeom>
        </p:spPr>
      </p:pic>
    </p:spTree>
    <p:extLst>
      <p:ext uri="{BB962C8B-B14F-4D97-AF65-F5344CB8AC3E}">
        <p14:creationId xmlns:p14="http://schemas.microsoft.com/office/powerpoint/2010/main" val="370479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2D7F0B11-5AF3-1D12-4201-C1E09DF7D70D}"/>
              </a:ext>
            </a:extLst>
          </p:cNvPr>
          <p:cNvSpPr>
            <a:spLocks noGrp="1"/>
          </p:cNvSpPr>
          <p:nvPr>
            <p:ph type="title"/>
          </p:nvPr>
        </p:nvSpPr>
        <p:spPr>
          <a:xfrm>
            <a:off x="377688" y="1391478"/>
            <a:ext cx="11678478" cy="2693503"/>
          </a:xfrm>
        </p:spPr>
        <p:txBody>
          <a:bodyPr/>
          <a:lstStyle/>
          <a:p>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Component Diagram</a:t>
            </a:r>
            <a:b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br>
            <a:b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b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This diagram represents the architecture of a web-based heart disease prediction application using Flask and machine learning. The flow starts with the </a:t>
            </a:r>
            <a:r>
              <a:rPr lang="en-IN" sz="1600" b="1" kern="0" dirty="0">
                <a:effectLst/>
                <a:latin typeface="Times New Roman" panose="02020603050405020304" pitchFamily="18" charset="0"/>
                <a:ea typeface="Times New Roman" panose="02020603050405020304" pitchFamily="18" charset="0"/>
                <a:cs typeface="Times New Roman" panose="02020603050405020304" pitchFamily="18" charset="0"/>
              </a:rPr>
              <a:t>Web Browser</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where the user interacts with the </a:t>
            </a:r>
            <a:r>
              <a:rPr lang="en-IN" sz="1600" b="1" kern="0" dirty="0">
                <a:effectLst/>
                <a:latin typeface="Times New Roman" panose="02020603050405020304" pitchFamily="18" charset="0"/>
                <a:ea typeface="Times New Roman" panose="02020603050405020304" pitchFamily="18" charset="0"/>
                <a:cs typeface="Times New Roman" panose="02020603050405020304" pitchFamily="18" charset="0"/>
              </a:rPr>
              <a:t>index.html</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page. This sends requests to the </a:t>
            </a:r>
            <a:r>
              <a:rPr lang="en-IN" sz="1600" b="1" kern="0" dirty="0">
                <a:effectLst/>
                <a:latin typeface="Times New Roman" panose="02020603050405020304" pitchFamily="18" charset="0"/>
                <a:ea typeface="Times New Roman" panose="02020603050405020304" pitchFamily="18" charset="0"/>
                <a:cs typeface="Times New Roman" panose="02020603050405020304" pitchFamily="18" charset="0"/>
              </a:rPr>
              <a:t>Flask Application</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which contains the core logic in the </a:t>
            </a:r>
            <a:r>
              <a:rPr lang="en-IN" sz="1600" b="1" kern="0" dirty="0">
                <a:effectLst/>
                <a:latin typeface="Times New Roman" panose="02020603050405020304" pitchFamily="18" charset="0"/>
                <a:ea typeface="Times New Roman" panose="02020603050405020304" pitchFamily="18" charset="0"/>
                <a:cs typeface="Times New Roman" panose="02020603050405020304" pitchFamily="18" charset="0"/>
              </a:rPr>
              <a:t>views.py</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file and the trained </a:t>
            </a:r>
            <a:r>
              <a:rPr lang="en-IN" sz="1600" b="1" kern="0" dirty="0" err="1">
                <a:effectLst/>
                <a:latin typeface="Times New Roman" panose="02020603050405020304" pitchFamily="18" charset="0"/>
                <a:ea typeface="Times New Roman" panose="02020603050405020304" pitchFamily="18" charset="0"/>
                <a:cs typeface="Times New Roman" panose="02020603050405020304" pitchFamily="18" charset="0"/>
              </a:rPr>
              <a:t>model.pkl</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file. The Flask app processes inputs and invokes the machine learning model to make predictions. The model uses the </a:t>
            </a:r>
            <a:r>
              <a:rPr lang="en-IN" sz="1600" b="1" kern="0" dirty="0" err="1">
                <a:effectLst/>
                <a:latin typeface="Times New Roman" panose="02020603050405020304" pitchFamily="18" charset="0"/>
                <a:ea typeface="Times New Roman" panose="02020603050405020304" pitchFamily="18" charset="0"/>
                <a:cs typeface="Times New Roman" panose="02020603050405020304" pitchFamily="18" charset="0"/>
              </a:rPr>
              <a:t>model.pkl</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file, which contains the trained model's parameters. The machine learning model also interacts with a </a:t>
            </a:r>
            <a:r>
              <a:rPr lang="en-IN" sz="1600" b="1" kern="0" dirty="0">
                <a:effectLst/>
                <a:latin typeface="Times New Roman" panose="02020603050405020304" pitchFamily="18" charset="0"/>
                <a:ea typeface="Times New Roman" panose="02020603050405020304" pitchFamily="18" charset="0"/>
                <a:cs typeface="Times New Roman" panose="02020603050405020304" pitchFamily="18" charset="0"/>
              </a:rPr>
              <a:t>heart.csv</a:t>
            </a:r>
            <a:r>
              <a:rPr lang="en-IN" sz="1600" kern="0" dirty="0">
                <a:effectLst/>
                <a:latin typeface="Times New Roman" panose="02020603050405020304" pitchFamily="18" charset="0"/>
                <a:ea typeface="Times New Roman" panose="02020603050405020304" pitchFamily="18" charset="0"/>
                <a:cs typeface="Times New Roman" panose="02020603050405020304" pitchFamily="18" charset="0"/>
              </a:rPr>
              <a:t> file, likely used for data handling or training. Overall, this diagram depicts the integration of the user interface (index.html), backend (Flask), and the machine learning model to predict heart disease outcomes</a:t>
            </a: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4" name="Picture 3" descr="Generated image">
            <a:extLst>
              <a:ext uri="{FF2B5EF4-FFF2-40B4-BE49-F238E27FC236}">
                <a16:creationId xmlns:a16="http://schemas.microsoft.com/office/drawing/2014/main" id="{9730D589-9239-03D1-B183-CD108794730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53139" y="3468755"/>
            <a:ext cx="8080513" cy="2792896"/>
          </a:xfrm>
          <a:prstGeom prst="rect">
            <a:avLst/>
          </a:prstGeom>
          <a:noFill/>
          <a:ln>
            <a:noFill/>
          </a:ln>
        </p:spPr>
      </p:pic>
    </p:spTree>
    <p:extLst>
      <p:ext uri="{BB962C8B-B14F-4D97-AF65-F5344CB8AC3E}">
        <p14:creationId xmlns:p14="http://schemas.microsoft.com/office/powerpoint/2010/main" val="3604630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129" name="Rectangle 5128">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131" name="Rectangle 5130">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5133" name="Rectangle 5132">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a:xfrm>
            <a:off x="581193" y="702156"/>
            <a:ext cx="6309003" cy="1013800"/>
          </a:xfrm>
        </p:spPr>
        <p:txBody>
          <a:bodyPr vert="horz" lIns="91440" tIns="45720" rIns="91440" bIns="45720" rtlCol="0" anchor="b">
            <a:normAutofit/>
          </a:bodyPr>
          <a:lstStyle/>
          <a:p>
            <a:r>
              <a:rPr lang="en-US" b="0" kern="1200" cap="all">
                <a:solidFill>
                  <a:schemeClr val="tx2"/>
                </a:solidFill>
                <a:latin typeface="+mj-lt"/>
                <a:ea typeface="+mj-ea"/>
                <a:cs typeface="+mj-cs"/>
              </a:rPr>
              <a:t>System design</a:t>
            </a:r>
          </a:p>
        </p:txBody>
      </p:sp>
      <p:sp>
        <p:nvSpPr>
          <p:cNvPr id="5135" name="Rectangle 5134">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a:xfrm>
            <a:off x="581194" y="1896533"/>
            <a:ext cx="6309003" cy="3962266"/>
          </a:xfrm>
        </p:spPr>
        <p:txBody>
          <a:bodyPr vert="horz" lIns="91440" tIns="45720" rIns="91440" bIns="45720" rtlCol="0" anchor="ctr">
            <a:normAutofit/>
          </a:bodyPr>
          <a:lstStyle/>
          <a:p>
            <a:pPr>
              <a:buFont typeface="Wingdings 2" panose="05020102010507070707" pitchFamily="18" charset="2"/>
              <a:buChar char=""/>
            </a:pPr>
            <a:r>
              <a:rPr lang="en-US" b="1" dirty="0">
                <a:solidFill>
                  <a:schemeClr val="tx2"/>
                </a:solidFill>
              </a:rPr>
              <a:t>User Interface</a:t>
            </a:r>
            <a:r>
              <a:rPr lang="en-US" dirty="0">
                <a:solidFill>
                  <a:schemeClr val="tx2"/>
                </a:solidFill>
              </a:rPr>
              <a:t>: Frontend built with HTML/CSS for collecting user health inputs.</a:t>
            </a:r>
          </a:p>
          <a:p>
            <a:pPr>
              <a:buFont typeface="Wingdings 2" panose="05020102010507070707" pitchFamily="18" charset="2"/>
              <a:buChar char=""/>
            </a:pPr>
            <a:r>
              <a:rPr lang="en-US" b="1" dirty="0">
                <a:solidFill>
                  <a:schemeClr val="tx2"/>
                </a:solidFill>
              </a:rPr>
              <a:t>Input Validation</a:t>
            </a:r>
            <a:r>
              <a:rPr lang="en-US" dirty="0">
                <a:solidFill>
                  <a:schemeClr val="tx2"/>
                </a:solidFill>
              </a:rPr>
              <a:t>: Ensures accurate data entry using Flask or JavaScript checks.</a:t>
            </a:r>
          </a:p>
          <a:p>
            <a:pPr>
              <a:buFont typeface="Wingdings 2" panose="05020102010507070707" pitchFamily="18" charset="2"/>
              <a:buChar char=""/>
            </a:pPr>
            <a:r>
              <a:rPr lang="en-US" b="1" dirty="0">
                <a:solidFill>
                  <a:schemeClr val="tx2"/>
                </a:solidFill>
              </a:rPr>
              <a:t>Backend Processing</a:t>
            </a:r>
            <a:r>
              <a:rPr lang="en-US" dirty="0">
                <a:solidFill>
                  <a:schemeClr val="tx2"/>
                </a:solidFill>
              </a:rPr>
              <a:t>: Flask backend processes inputs and communicates with the ML model.</a:t>
            </a:r>
          </a:p>
          <a:p>
            <a:pPr>
              <a:buFont typeface="Wingdings 2" panose="05020102010507070707" pitchFamily="18" charset="2"/>
              <a:buChar char=""/>
            </a:pPr>
            <a:r>
              <a:rPr lang="en-US" b="1" dirty="0">
                <a:solidFill>
                  <a:schemeClr val="tx2"/>
                </a:solidFill>
              </a:rPr>
              <a:t>ML Model</a:t>
            </a:r>
            <a:r>
              <a:rPr lang="en-US" dirty="0">
                <a:solidFill>
                  <a:schemeClr val="tx2"/>
                </a:solidFill>
              </a:rPr>
              <a:t>: Predicts heart disease using trained models like Logistic Regression or Random Forest.</a:t>
            </a:r>
          </a:p>
          <a:p>
            <a:pPr>
              <a:buFont typeface="Wingdings 2" panose="05020102010507070707" pitchFamily="18" charset="2"/>
              <a:buChar char=""/>
            </a:pPr>
            <a:r>
              <a:rPr lang="en-US" b="1" dirty="0">
                <a:solidFill>
                  <a:schemeClr val="tx2"/>
                </a:solidFill>
              </a:rPr>
              <a:t>Result Display</a:t>
            </a:r>
            <a:r>
              <a:rPr lang="en-US" dirty="0">
                <a:solidFill>
                  <a:schemeClr val="tx2"/>
                </a:solidFill>
              </a:rPr>
              <a:t>: Outputs prediction clearly on the web interface for user interpretation.</a:t>
            </a:r>
          </a:p>
          <a:p>
            <a:pPr>
              <a:buFont typeface="Wingdings 2" panose="05020102010507070707" pitchFamily="18" charset="2"/>
              <a:buChar char=""/>
            </a:pPr>
            <a:endParaRPr lang="en-US" dirty="0">
              <a:solidFill>
                <a:schemeClr val="tx2"/>
              </a:solidFill>
            </a:endParaRPr>
          </a:p>
        </p:txBody>
      </p:sp>
      <p:pic>
        <p:nvPicPr>
          <p:cNvPr id="5122" name="Picture 2" descr="Generated image">
            <a:extLst>
              <a:ext uri="{FF2B5EF4-FFF2-40B4-BE49-F238E27FC236}">
                <a16:creationId xmlns:a16="http://schemas.microsoft.com/office/drawing/2014/main" id="{4B9D7253-5DDB-CFE2-6C8D-FD8DCA5943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991" r="-2" b="-2"/>
          <a:stretch/>
        </p:blipFill>
        <p:spPr bwMode="auto">
          <a:xfrm>
            <a:off x="7521283" y="381837"/>
            <a:ext cx="4670717" cy="6119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959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A0C5-0572-9318-7121-B93091AFDA8B}"/>
              </a:ext>
            </a:extLst>
          </p:cNvPr>
          <p:cNvSpPr>
            <a:spLocks noGrp="1"/>
          </p:cNvSpPr>
          <p:nvPr>
            <p:ph type="title"/>
          </p:nvPr>
        </p:nvSpPr>
        <p:spPr>
          <a:xfrm>
            <a:off x="462151" y="666985"/>
            <a:ext cx="4696258" cy="1678650"/>
          </a:xfrm>
        </p:spPr>
        <p:txBody>
          <a:bodyPr/>
          <a:lstStyle/>
          <a:p>
            <a:r>
              <a:rPr lang="en-IN" dirty="0"/>
              <a:t>ALGORITHM USED</a:t>
            </a:r>
          </a:p>
        </p:txBody>
      </p:sp>
      <p:sp>
        <p:nvSpPr>
          <p:cNvPr id="7" name="Rectangle 3">
            <a:extLst>
              <a:ext uri="{FF2B5EF4-FFF2-40B4-BE49-F238E27FC236}">
                <a16:creationId xmlns:a16="http://schemas.microsoft.com/office/drawing/2014/main" id="{A747885A-F800-F7FE-107B-C10DC0CE16CD}"/>
              </a:ext>
            </a:extLst>
          </p:cNvPr>
          <p:cNvSpPr>
            <a:spLocks noGrp="1" noChangeArrowheads="1"/>
          </p:cNvSpPr>
          <p:nvPr>
            <p:ph sz="quarter" idx="4"/>
          </p:nvPr>
        </p:nvSpPr>
        <p:spPr bwMode="auto">
          <a:xfrm>
            <a:off x="462150" y="2977187"/>
            <a:ext cx="10639859" cy="326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Collection</a:t>
            </a:r>
            <a:r>
              <a:rPr kumimoji="0" lang="en-US" altLang="en-US" sz="1800" b="0" i="0" u="none" strike="noStrike" cap="none" normalizeH="0" baseline="0" dirty="0">
                <a:ln>
                  <a:noFill/>
                </a:ln>
                <a:solidFill>
                  <a:schemeClr val="tx1"/>
                </a:solidFill>
                <a:effectLst/>
                <a:latin typeface="Arial" panose="020B0604020202020204" pitchFamily="34" charset="0"/>
              </a:rPr>
              <a:t>: UCI Heart Disease dataset is used, containing medical attributes like age, cholesterol, blood pressure,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Preprocessing</a:t>
            </a:r>
            <a:r>
              <a:rPr kumimoji="0" lang="en-US" altLang="en-US" sz="1800" b="0" i="0" u="none" strike="noStrike" cap="none" normalizeH="0" baseline="0" dirty="0">
                <a:ln>
                  <a:noFill/>
                </a:ln>
                <a:solidFill>
                  <a:schemeClr val="tx1"/>
                </a:solidFill>
                <a:effectLst/>
                <a:latin typeface="Arial" panose="020B0604020202020204" pitchFamily="34" charset="0"/>
              </a:rPr>
              <a:t>: The dataset is cleaned, scaled using </a:t>
            </a:r>
            <a:r>
              <a:rPr kumimoji="0" lang="en-US" altLang="en-US" sz="1000" b="0" i="0" u="none" strike="noStrike" cap="none" normalizeH="0" baseline="0" dirty="0" err="1">
                <a:ln>
                  <a:noFill/>
                </a:ln>
                <a:solidFill>
                  <a:schemeClr val="tx1"/>
                </a:solidFill>
                <a:effectLst/>
                <a:latin typeface="Arial Unicode MS"/>
              </a:rPr>
              <a:t>StandardScaler</a:t>
            </a:r>
            <a:r>
              <a:rPr kumimoji="0" lang="en-US" altLang="en-US" sz="800" b="0" i="0" u="none" strike="noStrike" cap="none" normalizeH="0" baseline="0" dirty="0">
                <a:ln>
                  <a:noFill/>
                </a:ln>
                <a:solidFill>
                  <a:schemeClr val="tx1"/>
                </a:solidFill>
                <a:effectLst/>
              </a:rPr>
              <a:t>, and split into training and testing sets.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 Selection</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Logistic Regression</a:t>
            </a:r>
            <a:r>
              <a:rPr kumimoji="0" lang="en-US" altLang="en-US" sz="1800" b="0" i="0" u="none" strike="noStrike" cap="none" normalizeH="0" baseline="0" dirty="0">
                <a:ln>
                  <a:noFill/>
                </a:ln>
                <a:solidFill>
                  <a:schemeClr val="tx1"/>
                </a:solidFill>
                <a:effectLst/>
                <a:latin typeface="Arial" panose="020B0604020202020204" pitchFamily="34" charset="0"/>
              </a:rPr>
              <a:t> (or </a:t>
            </a:r>
            <a:r>
              <a:rPr kumimoji="0" lang="en-US" altLang="en-US" sz="1800" b="1" i="0" u="none" strike="noStrike" cap="none" normalizeH="0" baseline="0" dirty="0">
                <a:ln>
                  <a:noFill/>
                </a:ln>
                <a:solidFill>
                  <a:schemeClr val="tx1"/>
                </a:solidFill>
                <a:effectLst/>
                <a:latin typeface="Arial" panose="020B0604020202020204" pitchFamily="34" charset="0"/>
              </a:rPr>
              <a:t>Random Forest</a:t>
            </a:r>
            <a:r>
              <a:rPr kumimoji="0" lang="en-US" altLang="en-US" sz="1800" b="0" i="0" u="none" strike="noStrike" cap="none" normalizeH="0" baseline="0" dirty="0">
                <a:ln>
                  <a:noFill/>
                </a:ln>
                <a:solidFill>
                  <a:schemeClr val="tx1"/>
                </a:solidFill>
                <a:effectLst/>
                <a:latin typeface="Arial" panose="020B0604020202020204" pitchFamily="34" charset="0"/>
              </a:rPr>
              <a:t>) is used for classification to predict heart disease presence.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 Training</a:t>
            </a:r>
            <a:r>
              <a:rPr kumimoji="0" lang="en-US" altLang="en-US" sz="1800" b="0" i="0" u="none" strike="noStrike" cap="none" normalizeH="0" baseline="0" dirty="0">
                <a:ln>
                  <a:noFill/>
                </a:ln>
                <a:solidFill>
                  <a:schemeClr val="tx1"/>
                </a:solidFill>
                <a:effectLst/>
                <a:latin typeface="Arial" panose="020B0604020202020204" pitchFamily="34" charset="0"/>
              </a:rPr>
              <a:t>: The model is trained using the training data to learn patterns from patient health attributes.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Prediction &amp; Evaluation</a:t>
            </a:r>
            <a:r>
              <a:rPr kumimoji="0" lang="en-US" altLang="en-US" sz="1800" b="0" i="0" u="none" strike="noStrike" cap="none" normalizeH="0" baseline="0" dirty="0">
                <a:ln>
                  <a:noFill/>
                </a:ln>
                <a:solidFill>
                  <a:schemeClr val="tx1"/>
                </a:solidFill>
                <a:effectLst/>
                <a:latin typeface="Arial" panose="020B0604020202020204" pitchFamily="34" charset="0"/>
              </a:rPr>
              <a:t>: The trained model predicts disease risk on test or user input, evaluated using accuracy and confusion matrix.</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Web Integration</a:t>
            </a:r>
            <a:r>
              <a:rPr kumimoji="0" lang="en-US" altLang="en-US" sz="1800" b="0" i="0" u="none" strike="noStrike" cap="none" normalizeH="0" baseline="0" dirty="0">
                <a:ln>
                  <a:noFill/>
                </a:ln>
                <a:solidFill>
                  <a:schemeClr val="tx1"/>
                </a:solidFill>
                <a:effectLst/>
                <a:latin typeface="Arial" panose="020B0604020202020204" pitchFamily="34" charset="0"/>
              </a:rPr>
              <a:t>: A </a:t>
            </a:r>
            <a:r>
              <a:rPr kumimoji="0" lang="en-US" altLang="en-US" sz="1800" b="1" i="0" u="none" strike="noStrike" cap="none" normalizeH="0" baseline="0" dirty="0">
                <a:ln>
                  <a:noFill/>
                </a:ln>
                <a:solidFill>
                  <a:schemeClr val="tx1"/>
                </a:solidFill>
                <a:effectLst/>
                <a:latin typeface="Arial" panose="020B0604020202020204" pitchFamily="34" charset="0"/>
              </a:rPr>
              <a:t>Flask</a:t>
            </a:r>
            <a:r>
              <a:rPr kumimoji="0" lang="en-US" altLang="en-US" sz="1800" b="0" i="0" u="none" strike="noStrike" cap="none" normalizeH="0" baseline="0" dirty="0">
                <a:ln>
                  <a:noFill/>
                </a:ln>
                <a:solidFill>
                  <a:schemeClr val="tx1"/>
                </a:solidFill>
                <a:effectLst/>
                <a:latin typeface="Arial" panose="020B0604020202020204" pitchFamily="34" charset="0"/>
              </a:rPr>
              <a:t> web app is developed where users input values via a form, and the model gives prediction results on the browser</a:t>
            </a:r>
          </a:p>
        </p:txBody>
      </p:sp>
    </p:spTree>
    <p:extLst>
      <p:ext uri="{BB962C8B-B14F-4D97-AF65-F5344CB8AC3E}">
        <p14:creationId xmlns:p14="http://schemas.microsoft.com/office/powerpoint/2010/main" val="1802623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62F92-5C73-948B-203D-5B9B84E49CBE}"/>
              </a:ext>
            </a:extLst>
          </p:cNvPr>
          <p:cNvSpPr>
            <a:spLocks noGrp="1"/>
          </p:cNvSpPr>
          <p:nvPr>
            <p:ph type="title"/>
          </p:nvPr>
        </p:nvSpPr>
        <p:spPr>
          <a:xfrm>
            <a:off x="462151" y="666984"/>
            <a:ext cx="3672970" cy="1380477"/>
          </a:xfrm>
        </p:spPr>
        <p:txBody>
          <a:bodyPr/>
          <a:lstStyle/>
          <a:p>
            <a:r>
              <a:rPr lang="en-IN" dirty="0"/>
              <a:t>Technical stack</a:t>
            </a:r>
          </a:p>
        </p:txBody>
      </p:sp>
      <p:sp>
        <p:nvSpPr>
          <p:cNvPr id="5" name="Rectangle 1">
            <a:extLst>
              <a:ext uri="{FF2B5EF4-FFF2-40B4-BE49-F238E27FC236}">
                <a16:creationId xmlns:a16="http://schemas.microsoft.com/office/drawing/2014/main" id="{E7467A3D-E9F1-BC87-5834-E106B82A4724}"/>
              </a:ext>
            </a:extLst>
          </p:cNvPr>
          <p:cNvSpPr>
            <a:spLocks noGrp="1" noChangeArrowheads="1"/>
          </p:cNvSpPr>
          <p:nvPr>
            <p:ph sz="quarter" idx="4"/>
          </p:nvPr>
        </p:nvSpPr>
        <p:spPr bwMode="auto">
          <a:xfrm>
            <a:off x="173916" y="2754753"/>
            <a:ext cx="11504562"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Python</a:t>
            </a:r>
            <a:r>
              <a:rPr kumimoji="0" lang="en-US" altLang="en-US" sz="1800" b="0" i="0" u="none" strike="noStrike" cap="none" normalizeH="0" baseline="0" dirty="0">
                <a:ln>
                  <a:noFill/>
                </a:ln>
                <a:solidFill>
                  <a:schemeClr val="tx1"/>
                </a:solidFill>
                <a:effectLst/>
                <a:latin typeface="Arial" panose="020B0604020202020204" pitchFamily="34" charset="0"/>
              </a:rPr>
              <a:t>: The core programming language used for implementing the machine learning model (Logistic Regression or Random Forest) and backend logic.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Flask</a:t>
            </a:r>
            <a:r>
              <a:rPr kumimoji="0" lang="en-US" altLang="en-US" sz="1800" b="0" i="0" u="none" strike="noStrike" cap="none" normalizeH="0" baseline="0" dirty="0">
                <a:ln>
                  <a:noFill/>
                </a:ln>
                <a:solidFill>
                  <a:schemeClr val="tx1"/>
                </a:solidFill>
                <a:effectLst/>
                <a:latin typeface="Arial" panose="020B0604020202020204" pitchFamily="34" charset="0"/>
              </a:rPr>
              <a:t>: A lightweight Python web framework used to build and deploy the backend server that handles HTTP requests and responses for your prediction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Machine Learning Algorithms</a:t>
            </a:r>
            <a:r>
              <a:rPr kumimoji="0" lang="en-US" altLang="en-US" sz="1800" b="0" i="0" u="none" strike="noStrike" cap="none" normalizeH="0" baseline="0" dirty="0">
                <a:ln>
                  <a:noFill/>
                </a:ln>
                <a:solidFill>
                  <a:schemeClr val="tx1"/>
                </a:solidFill>
                <a:effectLst/>
                <a:latin typeface="Arial" panose="020B0604020202020204" pitchFamily="34" charset="0"/>
              </a:rPr>
              <a:t>: Logistic Regression or Random Forest algorithms used for training and predicting heart disease based on input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HTML/CSS/JavaScript</a:t>
            </a:r>
            <a:r>
              <a:rPr kumimoji="0" lang="en-US" altLang="en-US" sz="1800" b="0" i="0" u="none" strike="noStrike" cap="none" normalizeH="0" baseline="0" dirty="0">
                <a:ln>
                  <a:noFill/>
                </a:ln>
                <a:solidFill>
                  <a:schemeClr val="tx1"/>
                </a:solidFill>
                <a:effectLst/>
                <a:latin typeface="Arial" panose="020B0604020202020204" pitchFamily="34" charset="0"/>
              </a:rPr>
              <a:t>: Frontend technologies used to design the user interface (UI) of the web application for user interaction and display results.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Jinja2 (Flask template engine)</a:t>
            </a:r>
            <a:r>
              <a:rPr kumimoji="0" lang="en-US" altLang="en-US" sz="1800" b="0" i="0" u="none" strike="noStrike" cap="none" normalizeH="0" baseline="0" dirty="0">
                <a:ln>
                  <a:noFill/>
                </a:ln>
                <a:solidFill>
                  <a:schemeClr val="tx1"/>
                </a:solidFill>
                <a:effectLst/>
                <a:latin typeface="Arial" panose="020B0604020202020204" pitchFamily="34" charset="0"/>
              </a:rPr>
              <a:t>: Used in Flask to render HTML templates dynamically and pass data from the backend (Python) to the frontend for real-time updates.</a:t>
            </a:r>
          </a:p>
        </p:txBody>
      </p:sp>
    </p:spTree>
    <p:extLst>
      <p:ext uri="{BB962C8B-B14F-4D97-AF65-F5344CB8AC3E}">
        <p14:creationId xmlns:p14="http://schemas.microsoft.com/office/powerpoint/2010/main" val="3537027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3" name="Rectangle 12">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Rectangle 14">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Rectangle 16">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9FF22EC-F469-0B86-A551-39B713FA6C23}"/>
              </a:ext>
            </a:extLst>
          </p:cNvPr>
          <p:cNvSpPr>
            <a:spLocks noGrp="1"/>
          </p:cNvSpPr>
          <p:nvPr>
            <p:ph type="title"/>
          </p:nvPr>
        </p:nvSpPr>
        <p:spPr>
          <a:xfrm>
            <a:off x="672280" y="944752"/>
            <a:ext cx="3259016" cy="1462692"/>
          </a:xfrm>
        </p:spPr>
        <p:txBody>
          <a:bodyPr vert="horz" lIns="91440" tIns="45720" rIns="91440" bIns="45720" rtlCol="0" anchor="b">
            <a:normAutofit/>
          </a:bodyPr>
          <a:lstStyle/>
          <a:p>
            <a:r>
              <a:rPr lang="en-US" b="0" kern="1200" cap="all">
                <a:solidFill>
                  <a:srgbClr val="FFFFFF"/>
                </a:solidFill>
                <a:latin typeface="+mj-lt"/>
                <a:ea typeface="+mj-ea"/>
                <a:cs typeface="+mj-cs"/>
              </a:rPr>
              <a:t>CODE EXPLANATION</a:t>
            </a:r>
          </a:p>
        </p:txBody>
      </p:sp>
      <p:sp>
        <p:nvSpPr>
          <p:cNvPr id="21" name="Rectangle 20">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2">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5" name="Rectangle 24">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7167559-C897-0724-6112-17B3A566C7E1}"/>
              </a:ext>
            </a:extLst>
          </p:cNvPr>
          <p:cNvSpPr>
            <a:spLocks noGrp="1"/>
          </p:cNvSpPr>
          <p:nvPr>
            <p:ph sz="quarter" idx="4"/>
          </p:nvPr>
        </p:nvSpPr>
        <p:spPr>
          <a:xfrm>
            <a:off x="671513" y="2536031"/>
            <a:ext cx="3123783" cy="3671936"/>
          </a:xfrm>
        </p:spPr>
        <p:txBody>
          <a:bodyPr vert="horz" lIns="91440" tIns="45720" rIns="91440" bIns="45720" rtlCol="0" anchor="t">
            <a:normAutofit/>
          </a:bodyPr>
          <a:lstStyle/>
          <a:p>
            <a:pPr>
              <a:buFont typeface="Wingdings 2" panose="05020102010507070707" pitchFamily="18" charset="2"/>
              <a:buChar char=""/>
            </a:pPr>
            <a:br>
              <a:rPr lang="en-US" b="0">
                <a:solidFill>
                  <a:srgbClr val="FFFFFF"/>
                </a:solidFill>
                <a:effectLst/>
              </a:rPr>
            </a:br>
            <a:endParaRPr lang="en-US" b="0">
              <a:solidFill>
                <a:srgbClr val="FFFFFF"/>
              </a:solidFill>
              <a:effectLst/>
            </a:endParaRPr>
          </a:p>
          <a:p>
            <a:pPr>
              <a:buFont typeface="Wingdings 2" panose="05020102010507070707" pitchFamily="18" charset="2"/>
              <a:buChar char=""/>
            </a:pPr>
            <a:endParaRPr lang="en-US" b="0">
              <a:solidFill>
                <a:srgbClr val="FFFFFF"/>
              </a:solidFill>
              <a:effectLst/>
            </a:endParaRPr>
          </a:p>
          <a:p>
            <a:pPr>
              <a:buFont typeface="Wingdings 2" panose="05020102010507070707" pitchFamily="18" charset="2"/>
              <a:buChar char=""/>
            </a:pPr>
            <a:endParaRPr lang="en-US">
              <a:solidFill>
                <a:srgbClr val="FFFFFF"/>
              </a:solidFill>
            </a:endParaRPr>
          </a:p>
        </p:txBody>
      </p:sp>
      <p:pic>
        <p:nvPicPr>
          <p:cNvPr id="6" name="Picture 5">
            <a:extLst>
              <a:ext uri="{FF2B5EF4-FFF2-40B4-BE49-F238E27FC236}">
                <a16:creationId xmlns:a16="http://schemas.microsoft.com/office/drawing/2014/main" id="{4A4824B0-78EA-0B88-C26A-4D911A138112}"/>
              </a:ext>
            </a:extLst>
          </p:cNvPr>
          <p:cNvPicPr>
            <a:picLocks noChangeAspect="1"/>
          </p:cNvPicPr>
          <p:nvPr/>
        </p:nvPicPr>
        <p:blipFill>
          <a:blip r:embed="rId2"/>
          <a:srcRect b="16590"/>
          <a:stretch/>
        </p:blipFill>
        <p:spPr>
          <a:xfrm>
            <a:off x="4290329" y="611435"/>
            <a:ext cx="5737926" cy="5789365"/>
          </a:xfrm>
          <a:prstGeom prst="rect">
            <a:avLst/>
          </a:prstGeom>
        </p:spPr>
      </p:pic>
    </p:spTree>
    <p:extLst>
      <p:ext uri="{BB962C8B-B14F-4D97-AF65-F5344CB8AC3E}">
        <p14:creationId xmlns:p14="http://schemas.microsoft.com/office/powerpoint/2010/main" val="222659062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3" name="Rectangle 12">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Rectangle 14">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17" name="Rectangle 16">
            <a:extLst>
              <a:ext uri="{FF2B5EF4-FFF2-40B4-BE49-F238E27FC236}">
                <a16:creationId xmlns:a16="http://schemas.microsoft.com/office/drawing/2014/main" id="{20C97E5C-C165-417B-BBDE-6701E226BE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5D0E1C6-221C-4835-B0D4-24184F6B6E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D1D8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98F2782-0AD1-4AB6-BBB8-3BA1BB416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F9F140AA-B23A-67C6-9CE2-4C74814F500B}"/>
              </a:ext>
            </a:extLst>
          </p:cNvPr>
          <p:cNvPicPr>
            <a:picLocks noGrp="1" noChangeAspect="1"/>
          </p:cNvPicPr>
          <p:nvPr>
            <p:ph type="pic" sz="quarter" idx="13"/>
          </p:nvPr>
        </p:nvPicPr>
        <p:blipFill>
          <a:blip r:embed="rId2"/>
          <a:srcRect l="11659" r="11659"/>
          <a:stretch/>
        </p:blipFill>
        <p:spPr>
          <a:xfrm>
            <a:off x="3065050" y="1123527"/>
            <a:ext cx="6061894" cy="4604800"/>
          </a:xfrm>
          <a:prstGeom prst="rect">
            <a:avLst/>
          </a:prstGeom>
        </p:spPr>
      </p:pic>
    </p:spTree>
    <p:extLst>
      <p:ext uri="{BB962C8B-B14F-4D97-AF65-F5344CB8AC3E}">
        <p14:creationId xmlns:p14="http://schemas.microsoft.com/office/powerpoint/2010/main" val="294418585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E75AC-3C2D-4A22-E36F-DE271BBE26BB}"/>
              </a:ext>
            </a:extLst>
          </p:cNvPr>
          <p:cNvSpPr>
            <a:spLocks noGrp="1"/>
          </p:cNvSpPr>
          <p:nvPr>
            <p:ph type="ctrTitle"/>
          </p:nvPr>
        </p:nvSpPr>
        <p:spPr>
          <a:xfrm>
            <a:off x="457200" y="2107094"/>
            <a:ext cx="11265407" cy="2922105"/>
          </a:xfrm>
        </p:spPr>
        <p:txBody>
          <a:bodyPr/>
          <a:lstStyle/>
          <a:p>
            <a:br>
              <a:rPr lang="en-US" b="1" dirty="0"/>
            </a:br>
            <a:br>
              <a:rPr lang="en-US" b="1" dirty="0"/>
            </a:br>
            <a:br>
              <a:rPr lang="en-US" b="1" dirty="0"/>
            </a:br>
            <a:br>
              <a:rPr lang="en-US" b="1" dirty="0"/>
            </a:br>
            <a:br>
              <a:rPr lang="en-US" b="1" dirty="0"/>
            </a:br>
            <a:br>
              <a:rPr lang="en-US" b="1" dirty="0"/>
            </a:br>
            <a:br>
              <a:rPr lang="en-US" b="1" dirty="0"/>
            </a:br>
            <a:r>
              <a:rPr lang="en-US" b="1" dirty="0"/>
              <a:t>   </a:t>
            </a:r>
            <a:br>
              <a:rPr lang="en-US" b="1" dirty="0"/>
            </a:br>
            <a:r>
              <a:rPr lang="en-US" b="1" dirty="0"/>
              <a:t>  Heart Disease Prediction using Machine Learning</a:t>
            </a:r>
            <a:br>
              <a:rPr lang="en-US" b="1" dirty="0"/>
            </a:br>
            <a:br>
              <a:rPr lang="en-US" b="1" dirty="0"/>
            </a:br>
            <a:br>
              <a:rPr lang="en-US" b="1" dirty="0"/>
            </a:br>
            <a:r>
              <a:rPr lang="en-US" b="1" dirty="0"/>
              <a:t>                                                                                AKULA POOJA</a:t>
            </a:r>
            <a:br>
              <a:rPr lang="en-US" b="1" dirty="0"/>
            </a:br>
            <a:r>
              <a:rPr lang="en-US" b="1" dirty="0"/>
              <a:t>                                                                                 2301600053</a:t>
            </a:r>
            <a:br>
              <a:rPr lang="en-US" b="1" dirty="0"/>
            </a:br>
            <a:r>
              <a:rPr lang="en-US" b="1" dirty="0"/>
              <a:t>GUIDED BY</a:t>
            </a:r>
            <a:br>
              <a:rPr lang="en-US" b="1" dirty="0"/>
            </a:br>
            <a:r>
              <a:rPr lang="en-US" b="1" dirty="0"/>
              <a:t>B KRISHNA</a:t>
            </a:r>
            <a:endParaRPr lang="en-IN" dirty="0"/>
          </a:p>
        </p:txBody>
      </p:sp>
    </p:spTree>
    <p:extLst>
      <p:ext uri="{BB962C8B-B14F-4D97-AF65-F5344CB8AC3E}">
        <p14:creationId xmlns:p14="http://schemas.microsoft.com/office/powerpoint/2010/main" val="35060422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DDC3EF6-2EA5-44B3-94C7-9DDA67A12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3" name="Rectangle 12">
            <a:extLst>
              <a:ext uri="{FF2B5EF4-FFF2-40B4-BE49-F238E27FC236}">
                <a16:creationId xmlns:a16="http://schemas.microsoft.com/office/drawing/2014/main" id="{87925A9A-E9FA-496E-9C09-7C2845E006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Rectangle 14">
            <a:extLst>
              <a:ext uri="{FF2B5EF4-FFF2-40B4-BE49-F238E27FC236}">
                <a16:creationId xmlns:a16="http://schemas.microsoft.com/office/drawing/2014/main" id="{2073ABB4-E164-4CBF-ADFF-25552BB7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17" name="Rectangle 16">
            <a:extLst>
              <a:ext uri="{FF2B5EF4-FFF2-40B4-BE49-F238E27FC236}">
                <a16:creationId xmlns:a16="http://schemas.microsoft.com/office/drawing/2014/main" id="{20C97E5C-C165-417B-BBDE-6701E226BE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5D0E1C6-221C-4835-B0D4-24184F6B6E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31C3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98F2782-0AD1-4AB6-BBB8-3BA1BB416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computer screen with many colorful text&#10;&#10;AI-generated content may be incorrect.">
            <a:extLst>
              <a:ext uri="{FF2B5EF4-FFF2-40B4-BE49-F238E27FC236}">
                <a16:creationId xmlns:a16="http://schemas.microsoft.com/office/drawing/2014/main" id="{85F3142A-CB60-BA07-1B26-7A61DB694010}"/>
              </a:ext>
            </a:extLst>
          </p:cNvPr>
          <p:cNvPicPr>
            <a:picLocks noGrp="1" noChangeAspect="1"/>
          </p:cNvPicPr>
          <p:nvPr>
            <p:ph sz="quarter" idx="4"/>
          </p:nvPr>
        </p:nvPicPr>
        <p:blipFill>
          <a:blip r:embed="rId2"/>
          <a:srcRect l="15020" r="15020"/>
          <a:stretch/>
        </p:blipFill>
        <p:spPr>
          <a:xfrm>
            <a:off x="3056829" y="1123527"/>
            <a:ext cx="6078337" cy="4604800"/>
          </a:xfrm>
          <a:prstGeom prst="rect">
            <a:avLst/>
          </a:prstGeom>
        </p:spPr>
      </p:pic>
    </p:spTree>
    <p:extLst>
      <p:ext uri="{BB962C8B-B14F-4D97-AF65-F5344CB8AC3E}">
        <p14:creationId xmlns:p14="http://schemas.microsoft.com/office/powerpoint/2010/main" val="35662693"/>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Rectangle 16">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Rectangle 18">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Rectangle 20">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23" name="Rectangle 22">
            <a:extLst>
              <a:ext uri="{FF2B5EF4-FFF2-40B4-BE49-F238E27FC236}">
                <a16:creationId xmlns:a16="http://schemas.microsoft.com/office/drawing/2014/main" id="{7C427EA3-1645-4B27-A5C2-55E8E24C6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85CDBF6-7B87-4A58-92CA-E887CA36A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7" name="Rectangle 26">
            <a:extLst>
              <a:ext uri="{FF2B5EF4-FFF2-40B4-BE49-F238E27FC236}">
                <a16:creationId xmlns:a16="http://schemas.microsoft.com/office/drawing/2014/main" id="{6BFF2B2E-1CF1-403F-BB44-3F9C3E7F6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9" name="Rectangle 28">
            <a:extLst>
              <a:ext uri="{FF2B5EF4-FFF2-40B4-BE49-F238E27FC236}">
                <a16:creationId xmlns:a16="http://schemas.microsoft.com/office/drawing/2014/main" id="{9D8B4D3C-0DE0-43B9-B032-32B536B96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10" name="Picture 9" descr="A screenshot of a computer&#10;&#10;AI-generated content may be incorrect.">
            <a:extLst>
              <a:ext uri="{FF2B5EF4-FFF2-40B4-BE49-F238E27FC236}">
                <a16:creationId xmlns:a16="http://schemas.microsoft.com/office/drawing/2014/main" id="{C3A711BA-675B-90BE-D009-1889C7ED2A73}"/>
              </a:ext>
            </a:extLst>
          </p:cNvPr>
          <p:cNvPicPr>
            <a:picLocks noChangeAspect="1"/>
          </p:cNvPicPr>
          <p:nvPr/>
        </p:nvPicPr>
        <p:blipFill>
          <a:blip r:embed="rId2"/>
          <a:stretch>
            <a:fillRect/>
          </a:stretch>
        </p:blipFill>
        <p:spPr>
          <a:xfrm>
            <a:off x="931166" y="1726356"/>
            <a:ext cx="6518800" cy="3699419"/>
          </a:xfrm>
          <a:prstGeom prst="rect">
            <a:avLst/>
          </a:prstGeom>
        </p:spPr>
      </p:pic>
      <p:sp>
        <p:nvSpPr>
          <p:cNvPr id="31" name="Rectangle 30">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7214A476-40EA-1D11-826B-607576DAC5FA}"/>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a:solidFill>
                  <a:srgbClr val="FFFFFF"/>
                </a:solidFill>
              </a:rPr>
              <a:t>PARCIAL IMPLEMENTATION</a:t>
            </a:r>
          </a:p>
        </p:txBody>
      </p:sp>
    </p:spTree>
    <p:extLst>
      <p:ext uri="{BB962C8B-B14F-4D97-AF65-F5344CB8AC3E}">
        <p14:creationId xmlns:p14="http://schemas.microsoft.com/office/powerpoint/2010/main" val="9141216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Rectangle 16">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19" name="Rectangle 18">
            <a:extLst>
              <a:ext uri="{FF2B5EF4-FFF2-40B4-BE49-F238E27FC236}">
                <a16:creationId xmlns:a16="http://schemas.microsoft.com/office/drawing/2014/main" id="{7C427EA3-1645-4B27-A5C2-55E8E24C6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85CDBF6-7B87-4A58-92CA-E887CA36A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3" name="Rectangle 22">
            <a:extLst>
              <a:ext uri="{FF2B5EF4-FFF2-40B4-BE49-F238E27FC236}">
                <a16:creationId xmlns:a16="http://schemas.microsoft.com/office/drawing/2014/main" id="{6BFF2B2E-1CF1-403F-BB44-3F9C3E7F6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5" name="Rectangle 24">
            <a:extLst>
              <a:ext uri="{FF2B5EF4-FFF2-40B4-BE49-F238E27FC236}">
                <a16:creationId xmlns:a16="http://schemas.microsoft.com/office/drawing/2014/main" id="{9D8B4D3C-0DE0-43B9-B032-32B536B96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6" name="Picture 5" descr="A graph of a graph showing a number of blue bars&#10;&#10;AI-generated content may be incorrect.">
            <a:extLst>
              <a:ext uri="{FF2B5EF4-FFF2-40B4-BE49-F238E27FC236}">
                <a16:creationId xmlns:a16="http://schemas.microsoft.com/office/drawing/2014/main" id="{93686BE9-9510-6212-EFDA-E15967AEEE01}"/>
              </a:ext>
            </a:extLst>
          </p:cNvPr>
          <p:cNvPicPr>
            <a:picLocks noChangeAspect="1"/>
          </p:cNvPicPr>
          <p:nvPr/>
        </p:nvPicPr>
        <p:blipFill>
          <a:blip r:embed="rId2"/>
          <a:stretch>
            <a:fillRect/>
          </a:stretch>
        </p:blipFill>
        <p:spPr>
          <a:xfrm>
            <a:off x="931166" y="1408564"/>
            <a:ext cx="6518800" cy="4335002"/>
          </a:xfrm>
          <a:prstGeom prst="rect">
            <a:avLst/>
          </a:prstGeom>
        </p:spPr>
      </p:pic>
      <p:sp>
        <p:nvSpPr>
          <p:cNvPr id="27" name="Rectangle 26">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7AB18D75-AE7F-0368-64EC-D48D89F52BF5}"/>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REASULT ANALYSIS</a:t>
            </a:r>
          </a:p>
        </p:txBody>
      </p:sp>
    </p:spTree>
    <p:extLst>
      <p:ext uri="{BB962C8B-B14F-4D97-AF65-F5344CB8AC3E}">
        <p14:creationId xmlns:p14="http://schemas.microsoft.com/office/powerpoint/2010/main" val="3331348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957EF-3DE8-3EB1-642A-8E786C7B5AD7}"/>
              </a:ext>
            </a:extLst>
          </p:cNvPr>
          <p:cNvSpPr>
            <a:spLocks noGrp="1"/>
          </p:cNvSpPr>
          <p:nvPr>
            <p:ph type="title"/>
          </p:nvPr>
        </p:nvSpPr>
        <p:spPr>
          <a:xfrm>
            <a:off x="462152" y="666985"/>
            <a:ext cx="2917152" cy="598080"/>
          </a:xfrm>
        </p:spPr>
        <p:txBody>
          <a:bodyPr/>
          <a:lstStyle/>
          <a:p>
            <a:r>
              <a:rPr lang="en-IN" dirty="0"/>
              <a:t>Feature scope</a:t>
            </a:r>
          </a:p>
        </p:txBody>
      </p:sp>
      <p:sp>
        <p:nvSpPr>
          <p:cNvPr id="5" name="Rectangle 1">
            <a:extLst>
              <a:ext uri="{FF2B5EF4-FFF2-40B4-BE49-F238E27FC236}">
                <a16:creationId xmlns:a16="http://schemas.microsoft.com/office/drawing/2014/main" id="{A1F1665C-94B1-DD1D-BD1F-B168F7A75047}"/>
              </a:ext>
            </a:extLst>
          </p:cNvPr>
          <p:cNvSpPr>
            <a:spLocks noGrp="1" noChangeArrowheads="1"/>
          </p:cNvSpPr>
          <p:nvPr>
            <p:ph sz="quarter" idx="4"/>
          </p:nvPr>
        </p:nvSpPr>
        <p:spPr bwMode="auto">
          <a:xfrm>
            <a:off x="337931" y="1265065"/>
            <a:ext cx="11131826"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Monitoring Integration: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Future versions can integrate real-time health data from wearable devices (e.g., smartwatches, fitness bands) to make predictions more dynamic and accurate.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Advanced Machine Learning Models: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Incorporating deep learning techniques like neural networks or ensemble models could improve prediction accuracy and handle larger, more complex datasets.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Mobile App Development: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Creating a mobile application can make the system accessible to users anytime, anywhere, increasing its usability and impact.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Electronic Health Record (EHR) Integration: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Linking with hospital databases and EHR systems can automate the prediction process and assist doctors in real-time clinical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 Personalization: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Future versions can offer personalized health recommendations and early warning alerts based on individual risk profiles.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Privacy and Security Enhancements: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Implementing stronger data encryption and privacy-preserving techniques like federated learning can make the system more secure and trustworthy for users.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40856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A2D2F-B690-6465-F4BF-B30B7E92A113}"/>
              </a:ext>
            </a:extLst>
          </p:cNvPr>
          <p:cNvSpPr>
            <a:spLocks noGrp="1"/>
          </p:cNvSpPr>
          <p:nvPr>
            <p:ph type="title"/>
          </p:nvPr>
        </p:nvSpPr>
        <p:spPr>
          <a:xfrm>
            <a:off x="462151" y="-559284"/>
            <a:ext cx="3672970" cy="2125911"/>
          </a:xfrm>
        </p:spPr>
        <p:txBody>
          <a:bodyPr/>
          <a:lstStyle/>
          <a:p>
            <a:r>
              <a:rPr lang="en-IN" dirty="0"/>
              <a:t>conclusion</a:t>
            </a:r>
          </a:p>
        </p:txBody>
      </p:sp>
      <p:sp>
        <p:nvSpPr>
          <p:cNvPr id="3" name="Content Placeholder 2">
            <a:extLst>
              <a:ext uri="{FF2B5EF4-FFF2-40B4-BE49-F238E27FC236}">
                <a16:creationId xmlns:a16="http://schemas.microsoft.com/office/drawing/2014/main" id="{ECCB219B-7F26-378A-6E91-B31CF45B7B43}"/>
              </a:ext>
            </a:extLst>
          </p:cNvPr>
          <p:cNvSpPr>
            <a:spLocks noGrp="1"/>
          </p:cNvSpPr>
          <p:nvPr>
            <p:ph sz="quarter" idx="4"/>
          </p:nvPr>
        </p:nvSpPr>
        <p:spPr>
          <a:xfrm>
            <a:off x="571481" y="2136913"/>
            <a:ext cx="10788945" cy="4197537"/>
          </a:xfrm>
        </p:spPr>
        <p:txBody>
          <a:bodyPr>
            <a:normAutofit fontScale="92500" lnSpcReduction="10000"/>
          </a:bodyPr>
          <a:lstStyle/>
          <a:p>
            <a:pPr>
              <a:buNone/>
            </a:pPr>
            <a:r>
              <a:rPr lang="en-US" dirty="0"/>
              <a:t>The Heart Disease Prediction System developed in this project demonstrates how technology and healthcare can come together to create powerful, life-saving tools. By leveraging machine learning algorithms on historical health data, this system offers a smart, efficient, and cost-effective solution to predict the risk of heart disease in individuals.</a:t>
            </a:r>
          </a:p>
          <a:p>
            <a:pPr>
              <a:buNone/>
            </a:pPr>
            <a:r>
              <a:rPr lang="en-US" dirty="0"/>
              <a:t>The model not only enhances early diagnosis but also empowers both healthcare professionals and patients to make informed decisions. With growing cases of cardiovascular diseases worldwide, tools like these can significantly contribute to preventive care and reduced mortality rates.</a:t>
            </a:r>
          </a:p>
          <a:p>
            <a:pPr>
              <a:buNone/>
            </a:pPr>
            <a:r>
              <a:rPr lang="en-US" dirty="0"/>
              <a:t>Our system stands as a foundation, showing how data-driven models can revolutionize the healthcare domain. While this project uses fundamental machine learning approaches, it opens doors for future integration of real-time health monitoring, personalized recommendations, and advanced AI algorithms.</a:t>
            </a:r>
          </a:p>
          <a:p>
            <a:pPr>
              <a:buNone/>
            </a:pPr>
            <a:r>
              <a:rPr lang="en-US" dirty="0"/>
              <a:t>In addition, the simplicity of the user interface ensures usability even for non-technical users, making this solution practical in real-world scenarios, especially in rural and resource-constrained areas.</a:t>
            </a:r>
          </a:p>
          <a:p>
            <a:r>
              <a:rPr lang="en-US" dirty="0"/>
              <a:t>In essence, this project is more than just a prediction model—it’s a vision of how intelligent systems can assist humanity in leading longer, healthier lives. As technology continues to evolve, so too will the scope and impact of innovations like this one.</a:t>
            </a:r>
          </a:p>
          <a:p>
            <a:endParaRPr lang="en-IN" dirty="0"/>
          </a:p>
        </p:txBody>
      </p:sp>
    </p:spTree>
    <p:extLst>
      <p:ext uri="{BB962C8B-B14F-4D97-AF65-F5344CB8AC3E}">
        <p14:creationId xmlns:p14="http://schemas.microsoft.com/office/powerpoint/2010/main" val="2615440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457200" y="640080"/>
            <a:ext cx="3657600" cy="903585"/>
          </a:xfrm>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383458" y="2005781"/>
            <a:ext cx="3657600" cy="4296697"/>
          </a:xfrm>
        </p:spPr>
        <p:txBody>
          <a:bodyPr>
            <a:normAutofit fontScale="25000" lnSpcReduction="20000"/>
          </a:bodyPr>
          <a:lstStyle/>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ABSTRACT</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PROBLEM STATEMENT</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INTRODUCTION</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SOFTWARE AND HARDWARE REQUIREMENTS</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BASE PAPER</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LITERATURE SURVEY</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UML DIGRAMS</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SYSTEM DESIGN</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ALGORITHMS USE</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TECHINAL STACK</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CODE EXPLANATION</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PARCIAL IMPLEMENTATION</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RESULT</a:t>
            </a:r>
          </a:p>
          <a:p>
            <a:pPr marL="685800" indent="-685800">
              <a:buFont typeface="Wingdings" panose="05000000000000000000" pitchFamily="2" charset="2"/>
              <a:buChar char="Ø"/>
            </a:pPr>
            <a:r>
              <a:rPr lang="en-IN" sz="4800" b="1" dirty="0">
                <a:latin typeface="Times New Roman" panose="02020603050405020304" pitchFamily="18" charset="0"/>
                <a:cs typeface="Times New Roman" panose="02020603050405020304" pitchFamily="18" charset="0"/>
              </a:rPr>
              <a:t>FEATURE </a:t>
            </a:r>
            <a:r>
              <a:rPr lang="en-US" sz="4800" b="1" dirty="0">
                <a:latin typeface="Times New Roman" panose="02020603050405020304" pitchFamily="18" charset="0"/>
                <a:cs typeface="Times New Roman" panose="02020603050405020304" pitchFamily="18" charset="0"/>
              </a:rPr>
              <a:t>SCOPE</a:t>
            </a:r>
          </a:p>
          <a:p>
            <a:pPr marL="685800" indent="-685800">
              <a:buFont typeface="Wingdings" panose="05000000000000000000" pitchFamily="2" charset="2"/>
              <a:buChar char="Ø"/>
            </a:pPr>
            <a:r>
              <a:rPr lang="en-US" sz="4800" b="1" dirty="0">
                <a:latin typeface="Times New Roman" panose="02020603050405020304" pitchFamily="18" charset="0"/>
                <a:cs typeface="Times New Roman" panose="02020603050405020304" pitchFamily="18" charset="0"/>
              </a:rPr>
              <a:t>CONCLUSION</a:t>
            </a:r>
          </a:p>
          <a:p>
            <a:pPr marL="685800" indent="-685800">
              <a:buFont typeface="Wingdings" panose="05000000000000000000" pitchFamily="2" charset="2"/>
              <a:buChar char="Ø"/>
            </a:pPr>
            <a:endParaRPr lang="en-US" sz="4800" b="1" dirty="0">
              <a:latin typeface="Times New Roman" panose="02020603050405020304" pitchFamily="18" charset="0"/>
              <a:cs typeface="Times New Roman" panose="02020603050405020304" pitchFamily="18" charset="0"/>
            </a:endParaRPr>
          </a:p>
          <a:p>
            <a:endParaRPr lang="en-US" sz="4800" dirty="0"/>
          </a:p>
          <a:p>
            <a:endParaRPr lang="en-US" sz="4800" dirty="0"/>
          </a:p>
          <a:p>
            <a:endParaRPr lang="en-US" dirty="0"/>
          </a:p>
          <a:p>
            <a:endParaRPr lang="en-US" dirty="0"/>
          </a:p>
          <a:p>
            <a:r>
              <a:rPr lang="en-US" dirty="0"/>
              <a:t>`6+3</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UML</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8" name="Rectangle 47">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0" name="Rectangle 49">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2" name="Rectangle 51">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54" name="Rectangle 53">
            <a:extLst>
              <a:ext uri="{FF2B5EF4-FFF2-40B4-BE49-F238E27FC236}">
                <a16:creationId xmlns:a16="http://schemas.microsoft.com/office/drawing/2014/main" id="{875485B9-8EE1-447A-9C08-F7D6B532A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9A180D45-F46B-4484-A254-575E30AFF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8" name="Rectangle 57">
            <a:extLst>
              <a:ext uri="{FF2B5EF4-FFF2-40B4-BE49-F238E27FC236}">
                <a16:creationId xmlns:a16="http://schemas.microsoft.com/office/drawing/2014/main" id="{B963707F-B98C-4143-AFCF-D6B56C975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Rectangle 59">
            <a:extLst>
              <a:ext uri="{FF2B5EF4-FFF2-40B4-BE49-F238E27FC236}">
                <a16:creationId xmlns:a16="http://schemas.microsoft.com/office/drawing/2014/main" id="{CD46EC51-3B76-46E4-BE89-8C8E596DBF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8" name="Picture Placeholder 7">
            <a:extLst>
              <a:ext uri="{FF2B5EF4-FFF2-40B4-BE49-F238E27FC236}">
                <a16:creationId xmlns:a16="http://schemas.microsoft.com/office/drawing/2014/main" id="{9AE0F1A1-6197-B702-0A24-15E0C877F122}"/>
              </a:ext>
            </a:extLst>
          </p:cNvPr>
          <p:cNvPicPr>
            <a:picLocks noGrp="1" noChangeAspect="1"/>
          </p:cNvPicPr>
          <p:nvPr>
            <p:ph type="pic" sz="quarter" idx="13"/>
          </p:nvPr>
        </p:nvPicPr>
        <p:blipFill>
          <a:blip r:embed="rId3"/>
          <a:srcRect r="5155"/>
          <a:stretch/>
        </p:blipFill>
        <p:spPr>
          <a:xfrm>
            <a:off x="478172" y="601201"/>
            <a:ext cx="3671681" cy="5799600"/>
          </a:xfrm>
          <a:prstGeom prst="rect">
            <a:avLst/>
          </a:prstGeom>
        </p:spPr>
      </p:pic>
      <p:sp>
        <p:nvSpPr>
          <p:cNvPr id="62" name="Rectangle 61">
            <a:extLst>
              <a:ext uri="{FF2B5EF4-FFF2-40B4-BE49-F238E27FC236}">
                <a16:creationId xmlns:a16="http://schemas.microsoft.com/office/drawing/2014/main" id="{919AC6FC-179B-4A36-87D7-DCE1FC55D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4757"/>
            <a:ext cx="7498616" cy="579604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TextBox 12">
            <a:extLst>
              <a:ext uri="{FF2B5EF4-FFF2-40B4-BE49-F238E27FC236}">
                <a16:creationId xmlns:a16="http://schemas.microsoft.com/office/drawing/2014/main" id="{2624FAB7-9C08-8801-992E-7F6B7E472768}"/>
              </a:ext>
            </a:extLst>
          </p:cNvPr>
          <p:cNvSpPr txBox="1"/>
          <p:nvPr/>
        </p:nvSpPr>
        <p:spPr>
          <a:xfrm>
            <a:off x="5093110" y="1233746"/>
            <a:ext cx="4208206" cy="4801314"/>
          </a:xfrm>
          <a:prstGeom prst="rect">
            <a:avLst/>
          </a:prstGeom>
          <a:noFill/>
        </p:spPr>
        <p:txBody>
          <a:bodyPr wrap="square">
            <a:spAutoFit/>
          </a:bodyPr>
          <a:lstStyle/>
          <a:p>
            <a:r>
              <a:rPr lang="en-US" dirty="0">
                <a:solidFill>
                  <a:schemeClr val="bg1"/>
                </a:solidFill>
              </a:rPr>
              <a:t>This project leverages machine learning to predict heart disease for early diagnosis and intervention.</a:t>
            </a:r>
            <a:br>
              <a:rPr lang="en-US" dirty="0">
                <a:solidFill>
                  <a:schemeClr val="bg1"/>
                </a:solidFill>
              </a:rPr>
            </a:br>
            <a:r>
              <a:rPr lang="en-US" dirty="0">
                <a:solidFill>
                  <a:schemeClr val="bg1"/>
                </a:solidFill>
              </a:rPr>
              <a:t>Using the UCI Cleveland Heart Disease dataset, essential clinical features are preprocessed and analyzed.</a:t>
            </a:r>
            <a:br>
              <a:rPr lang="en-US" dirty="0">
                <a:solidFill>
                  <a:schemeClr val="bg1"/>
                </a:solidFill>
              </a:rPr>
            </a:br>
            <a:r>
              <a:rPr lang="en-US" dirty="0">
                <a:solidFill>
                  <a:schemeClr val="bg1"/>
                </a:solidFill>
              </a:rPr>
              <a:t>A Random Forest Classifier is trained with stratified data splitting to ensure balanced predictions.</a:t>
            </a:r>
            <a:br>
              <a:rPr lang="en-US" dirty="0">
                <a:solidFill>
                  <a:schemeClr val="bg1"/>
                </a:solidFill>
              </a:rPr>
            </a:br>
            <a:r>
              <a:rPr lang="en-US" dirty="0">
                <a:solidFill>
                  <a:schemeClr val="bg1"/>
                </a:solidFill>
              </a:rPr>
              <a:t>Feature importance analysis highlights key risk factors influencing heart health.</a:t>
            </a:r>
            <a:br>
              <a:rPr lang="en-US" dirty="0">
                <a:solidFill>
                  <a:schemeClr val="bg1"/>
                </a:solidFill>
              </a:rPr>
            </a:br>
            <a:r>
              <a:rPr lang="en-US" dirty="0">
                <a:solidFill>
                  <a:schemeClr val="bg1"/>
                </a:solidFill>
              </a:rPr>
              <a:t>Evaluation metrics like accuracy, recall, and confusion matrix validate model performance.</a:t>
            </a:r>
            <a:br>
              <a:rPr lang="en-US" dirty="0">
                <a:solidFill>
                  <a:schemeClr val="bg1"/>
                </a:solidFill>
              </a:rPr>
            </a:br>
            <a:r>
              <a:rPr lang="en-US" dirty="0">
                <a:solidFill>
                  <a:schemeClr val="bg1"/>
                </a:solidFill>
              </a:rPr>
              <a:t>The model is deployed in a user-friendly Python-based application, aiding healthcare professionals in real-time assessment.</a:t>
            </a:r>
            <a:endParaRPr lang="en-IN" dirty="0">
              <a:solidFill>
                <a:schemeClr val="bg1"/>
              </a:solidFill>
            </a:endParaRPr>
          </a:p>
        </p:txBody>
      </p:sp>
    </p:spTree>
    <p:extLst>
      <p:ext uri="{BB962C8B-B14F-4D97-AF65-F5344CB8AC3E}">
        <p14:creationId xmlns:p14="http://schemas.microsoft.com/office/powerpoint/2010/main" val="1721841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8" name="Rectangle 27">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0" name="Rectangle 29">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2" name="Rectangle 31">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4" name="Rectangle 33">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36" name="Rectangle 35">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902216" y="555755"/>
            <a:ext cx="7112782" cy="6123342"/>
          </a:xfrm>
        </p:spPr>
        <p:txBody>
          <a:bodyPr vert="horz" lIns="91440" tIns="45720" rIns="91440" bIns="45720" rtlCol="0" anchor="ctr">
            <a:normAutofit/>
          </a:bodyPr>
          <a:lstStyle/>
          <a:p>
            <a:pPr marL="342900" indent="-342900">
              <a:buFont typeface="Wingdings" panose="05000000000000000000" pitchFamily="2" charset="2"/>
              <a:buChar char="q"/>
            </a:pPr>
            <a:r>
              <a:rPr lang="en-US" sz="2400" dirty="0">
                <a:solidFill>
                  <a:srgbClr val="969FA7"/>
                </a:solidFill>
              </a:rPr>
              <a:t>INTRODUCTON:-</a:t>
            </a:r>
            <a:br>
              <a:rPr lang="en-US" sz="2400" dirty="0"/>
            </a:br>
            <a:r>
              <a:rPr lang="en-US" sz="2000" dirty="0"/>
              <a:t>This project presents a machine learning-based approach to predict heart disease using clinical data.</a:t>
            </a:r>
            <a:br>
              <a:rPr lang="en-US" sz="2000" dirty="0"/>
            </a:br>
            <a:r>
              <a:rPr lang="en-US" sz="2000" dirty="0"/>
              <a:t>The UCI Cleveland dataset is processed and analyzed to extract meaningful health indicators.</a:t>
            </a:r>
            <a:br>
              <a:rPr lang="en-US" sz="2000" dirty="0"/>
            </a:br>
            <a:r>
              <a:rPr lang="en-US" sz="2000" dirty="0"/>
              <a:t>A Random Forest Classifier is chosen for its accuracy and ability to handle complex data.</a:t>
            </a:r>
            <a:br>
              <a:rPr lang="en-US" sz="2000" dirty="0"/>
            </a:br>
            <a:r>
              <a:rPr lang="en-US" sz="2000" dirty="0"/>
              <a:t>Feature importance analysis helps identify key factors contributing to heart disease risk.</a:t>
            </a:r>
            <a:br>
              <a:rPr lang="en-US" sz="2000" dirty="0"/>
            </a:br>
            <a:r>
              <a:rPr lang="en-US" sz="2000" dirty="0"/>
              <a:t>Model performance is evaluated using accuracy, precision, recall, F1-score, and confusion matrix.</a:t>
            </a:r>
            <a:br>
              <a:rPr lang="en-US" sz="2000" dirty="0"/>
            </a:br>
            <a:r>
              <a:rPr lang="en-US" sz="2000" dirty="0"/>
              <a:t>The final system is deployed as a user-friendly application for real-time medical risk assessment.</a:t>
            </a:r>
            <a:endParaRPr lang="en-US" sz="2000" dirty="0">
              <a:solidFill>
                <a:schemeClr val="tx1"/>
              </a:solidFill>
            </a:endParaRPr>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cstate="hqprint">
            <a:extLst>
              <a:ext uri="{28A0092B-C50C-407E-A947-70E740481C1C}">
                <a14:useLocalDpi xmlns:a14="http://schemas.microsoft.com/office/drawing/2010/main"/>
              </a:ext>
            </a:extLst>
          </a:blip>
          <a:srcRect/>
          <a:stretch/>
        </p:blipFill>
        <p:spPr>
          <a:xfrm>
            <a:off x="302715" y="328397"/>
            <a:ext cx="4502504" cy="4423983"/>
          </a:xfrm>
          <a:prstGeom prst="rect">
            <a:avLst/>
          </a:prstGeom>
        </p:spPr>
      </p:pic>
      <p:sp>
        <p:nvSpPr>
          <p:cNvPr id="38" name="Rectangle 37">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60530626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9CC2AB5-D9FD-3B0D-3750-CBA47D550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361" y="934278"/>
            <a:ext cx="4611536" cy="495962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a:extLst>
              <a:ext uri="{FF2B5EF4-FFF2-40B4-BE49-F238E27FC236}">
                <a16:creationId xmlns:a16="http://schemas.microsoft.com/office/drawing/2014/main" id="{9E21E571-769E-24A3-D8B1-317E44629E39}"/>
              </a:ext>
            </a:extLst>
          </p:cNvPr>
          <p:cNvSpPr>
            <a:spLocks noGrp="1" noChangeArrowheads="1"/>
          </p:cNvSpPr>
          <p:nvPr>
            <p:ph sz="quarter" idx="4"/>
          </p:nvPr>
        </p:nvSpPr>
        <p:spPr bwMode="auto">
          <a:xfrm>
            <a:off x="4333874" y="2106107"/>
            <a:ext cx="662898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Processor</a:t>
            </a:r>
            <a:r>
              <a:rPr kumimoji="0" lang="en-US" altLang="en-US" sz="1800" b="0" i="0" u="none" strike="noStrike" cap="none" normalizeH="0" baseline="0" dirty="0">
                <a:ln>
                  <a:noFill/>
                </a:ln>
                <a:solidFill>
                  <a:schemeClr val="tx1"/>
                </a:solidFill>
                <a:effectLst/>
                <a:latin typeface="Arial" panose="020B0604020202020204" pitchFamily="34" charset="0"/>
              </a:rPr>
              <a:t>: Minimum Intel Core i3 or above for running Flask server and model training without lag.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RAM</a:t>
            </a:r>
            <a:r>
              <a:rPr kumimoji="0" lang="en-US" altLang="en-US" sz="1800" b="0" i="0" u="none" strike="noStrike" cap="none" normalizeH="0" baseline="0" dirty="0">
                <a:ln>
                  <a:noFill/>
                </a:ln>
                <a:solidFill>
                  <a:schemeClr val="tx1"/>
                </a:solidFill>
                <a:effectLst/>
                <a:latin typeface="Arial" panose="020B0604020202020204" pitchFamily="34" charset="0"/>
              </a:rPr>
              <a:t>: At least 4 GB recommended for model loading and testing the web application.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Storage</a:t>
            </a:r>
            <a:r>
              <a:rPr kumimoji="0" lang="en-US" altLang="en-US" sz="1800" b="0" i="0" u="none" strike="noStrike" cap="none" normalizeH="0" baseline="0" dirty="0">
                <a:ln>
                  <a:noFill/>
                </a:ln>
                <a:solidFill>
                  <a:schemeClr val="tx1"/>
                </a:solidFill>
                <a:effectLst/>
                <a:latin typeface="Arial" panose="020B0604020202020204" pitchFamily="34" charset="0"/>
              </a:rPr>
              <a:t>: A minimum of 500 MB free space is needed for libraries, datasets, and project 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Display</a:t>
            </a:r>
            <a:r>
              <a:rPr kumimoji="0" lang="en-US" altLang="en-US" sz="1800" b="0" i="0" u="none" strike="noStrike" cap="none" normalizeH="0" baseline="0" dirty="0">
                <a:ln>
                  <a:noFill/>
                </a:ln>
                <a:solidFill>
                  <a:schemeClr val="tx1"/>
                </a:solidFill>
                <a:effectLst/>
                <a:latin typeface="Arial" panose="020B0604020202020204" pitchFamily="34" charset="0"/>
              </a:rPr>
              <a:t>: Standard monitor/screen (1024x768 resolution or higher) for GUI display and result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Keyboard &amp; Mouse</a:t>
            </a:r>
            <a:r>
              <a:rPr kumimoji="0" lang="en-US" altLang="en-US" sz="1800" b="0" i="0" u="none" strike="noStrike" cap="none" normalizeH="0" baseline="0" dirty="0">
                <a:ln>
                  <a:noFill/>
                </a:ln>
                <a:solidFill>
                  <a:schemeClr val="tx1"/>
                </a:solidFill>
                <a:effectLst/>
                <a:latin typeface="Arial" panose="020B0604020202020204" pitchFamily="34" charset="0"/>
              </a:rPr>
              <a:t>: Required for user input, especially during testing and interaction with the web interface.</a:t>
            </a:r>
          </a:p>
        </p:txBody>
      </p:sp>
    </p:spTree>
    <p:extLst>
      <p:ext uri="{BB962C8B-B14F-4D97-AF65-F5344CB8AC3E}">
        <p14:creationId xmlns:p14="http://schemas.microsoft.com/office/powerpoint/2010/main" val="3695820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499BC-0D95-AA25-FA80-1613CD893E39}"/>
              </a:ext>
            </a:extLst>
          </p:cNvPr>
          <p:cNvSpPr>
            <a:spLocks noGrp="1" noChangeArrowheads="1"/>
          </p:cNvSpPr>
          <p:nvPr>
            <p:ph type="ctrTitle"/>
          </p:nvPr>
        </p:nvSpPr>
        <p:spPr bwMode="auto">
          <a:xfrm>
            <a:off x="1812235" y="1048658"/>
            <a:ext cx="8355496"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rPr>
              <a:t>💻 Software Requirements </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1" i="0" u="none" strike="noStrike" cap="none" normalizeH="0" baseline="0" dirty="0">
                <a:ln>
                  <a:noFill/>
                </a:ln>
                <a:solidFill>
                  <a:schemeClr val="tx1"/>
                </a:solidFill>
                <a:effectLst/>
                <a:latin typeface="Arial" panose="020B0604020202020204" pitchFamily="34" charset="0"/>
              </a:rPr>
              <a:t>Operating System</a:t>
            </a:r>
            <a:r>
              <a:rPr kumimoji="0" lang="en-US" altLang="en-US" sz="14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Windows 10/11 or Linux (Ubuntu) – both compatible with Python and Flask.</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Python (3.8+)</a:t>
            </a:r>
            <a:r>
              <a:rPr kumimoji="0" lang="en-US" altLang="en-US" sz="1800" b="0" i="0" u="none" strike="noStrike" cap="none" normalizeH="0" baseline="0" dirty="0">
                <a:ln>
                  <a:noFill/>
                </a:ln>
                <a:solidFill>
                  <a:schemeClr val="tx1"/>
                </a:solidFill>
                <a:effectLst/>
                <a:latin typeface="Arial" panose="020B0604020202020204" pitchFamily="34" charset="0"/>
              </a:rPr>
              <a:t>: Core programming language used for data analysis, model building, and backend.</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Flask</a:t>
            </a:r>
            <a:r>
              <a:rPr kumimoji="0" lang="en-US" altLang="en-US" sz="1800" b="0" i="0" u="none" strike="noStrike" cap="none" normalizeH="0" baseline="0" dirty="0">
                <a:ln>
                  <a:noFill/>
                </a:ln>
                <a:solidFill>
                  <a:schemeClr val="tx1"/>
                </a:solidFill>
                <a:effectLst/>
                <a:latin typeface="Arial" panose="020B0604020202020204" pitchFamily="34" charset="0"/>
              </a:rPr>
              <a:t>: Used to build the lightweight web application for prediction interface.</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err="1">
                <a:ln>
                  <a:noFill/>
                </a:ln>
                <a:solidFill>
                  <a:schemeClr val="tx1"/>
                </a:solidFill>
                <a:effectLst/>
                <a:latin typeface="Arial" panose="020B0604020202020204" pitchFamily="34" charset="0"/>
              </a:rPr>
              <a:t>Jupyter</a:t>
            </a:r>
            <a:r>
              <a:rPr kumimoji="0" lang="en-US" altLang="en-US" sz="1800" b="1" i="0" u="none" strike="noStrike" cap="none" normalizeH="0" baseline="0" dirty="0">
                <a:ln>
                  <a:noFill/>
                </a:ln>
                <a:solidFill>
                  <a:schemeClr val="tx1"/>
                </a:solidFill>
                <a:effectLst/>
                <a:latin typeface="Arial" panose="020B0604020202020204" pitchFamily="34" charset="0"/>
              </a:rPr>
              <a:t> Notebook/VS Code</a:t>
            </a:r>
            <a:r>
              <a:rPr kumimoji="0" lang="en-US" altLang="en-US" sz="1800" b="0" i="0" u="none" strike="noStrike" cap="none" normalizeH="0" baseline="0" dirty="0">
                <a:ln>
                  <a:noFill/>
                </a:ln>
                <a:solidFill>
                  <a:schemeClr val="tx1"/>
                </a:solidFill>
                <a:effectLst/>
                <a:latin typeface="Arial" panose="020B0604020202020204" pitchFamily="34" charset="0"/>
              </a:rPr>
              <a:t>: IDEs used for code development, model training, and testing.</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Libraries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Unicode MS"/>
              </a:rPr>
              <a:t>pandas</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err="1">
                <a:ln>
                  <a:noFill/>
                </a:ln>
                <a:solidFill>
                  <a:schemeClr val="tx1"/>
                </a:solidFill>
                <a:effectLst/>
                <a:latin typeface="Arial Unicode MS"/>
              </a:rPr>
              <a:t>numpy</a:t>
            </a:r>
            <a:r>
              <a:rPr kumimoji="0" lang="en-US" altLang="en-US" sz="1600" b="0" i="0" u="none" strike="noStrike" cap="none" normalizeH="0" baseline="0" dirty="0">
                <a:ln>
                  <a:noFill/>
                </a:ln>
                <a:solidFill>
                  <a:schemeClr val="tx1"/>
                </a:solidFill>
                <a:effectLst/>
              </a:rPr>
              <a:t> for data preprocessing.</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Arial Unicode MS"/>
              </a:rPr>
              <a:t>sklearn</a:t>
            </a:r>
            <a:r>
              <a:rPr kumimoji="0" lang="en-US" altLang="en-US" sz="1600" b="0" i="0" u="none" strike="noStrike" cap="none" normalizeH="0" baseline="0" dirty="0">
                <a:ln>
                  <a:noFill/>
                </a:ln>
                <a:solidFill>
                  <a:schemeClr val="tx1"/>
                </a:solidFill>
                <a:effectLst/>
              </a:rPr>
              <a:t> for machine learning model (Random Forest or Logistic Regression).</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Unicode MS"/>
              </a:rPr>
              <a:t>matplotlib</a:t>
            </a:r>
            <a:r>
              <a:rPr kumimoji="0" lang="en-US" altLang="en-US" sz="1600" b="0" i="0" u="none" strike="noStrike" cap="none" normalizeH="0" baseline="0" dirty="0">
                <a:ln>
                  <a:noFill/>
                </a:ln>
                <a:solidFill>
                  <a:schemeClr val="tx1"/>
                </a:solidFill>
                <a:effectLst/>
              </a:rPr>
              <a:t>, </a:t>
            </a:r>
            <a:r>
              <a:rPr kumimoji="0" lang="en-US" altLang="en-US" sz="1600" b="0" i="0" u="none" strike="noStrike" cap="none" normalizeH="0" baseline="0" dirty="0">
                <a:ln>
                  <a:noFill/>
                </a:ln>
                <a:solidFill>
                  <a:schemeClr val="tx1"/>
                </a:solidFill>
                <a:effectLst/>
                <a:latin typeface="Arial Unicode MS"/>
              </a:rPr>
              <a:t>seaborn</a:t>
            </a:r>
            <a:r>
              <a:rPr kumimoji="0" lang="en-US" altLang="en-US" sz="1600" b="0" i="0" u="none" strike="noStrike" cap="none" normalizeH="0" baseline="0" dirty="0">
                <a:ln>
                  <a:noFill/>
                </a:ln>
                <a:solidFill>
                  <a:schemeClr val="tx1"/>
                </a:solidFill>
                <a:effectLst/>
              </a:rPr>
              <a:t> for visualizations</a:t>
            </a:r>
            <a:r>
              <a:rPr kumimoji="0" lang="en-US" altLang="en-US" sz="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800" b="1" i="0" u="none" strike="noStrike" cap="none" normalizeH="0" baseline="0" dirty="0">
                <a:ln>
                  <a:noFill/>
                </a:ln>
                <a:solidFill>
                  <a:schemeClr val="tx1"/>
                </a:solidFill>
                <a:effectLst/>
                <a:latin typeface="Arial" panose="020B0604020202020204" pitchFamily="34" charset="0"/>
              </a:rPr>
              <a:t>Web Browser</a:t>
            </a:r>
            <a:r>
              <a:rPr kumimoji="0" lang="en-US" altLang="en-US" sz="1800" b="0" i="0" u="none" strike="noStrike" cap="none" normalizeH="0" baseline="0" dirty="0">
                <a:ln>
                  <a:noFill/>
                </a:ln>
                <a:solidFill>
                  <a:schemeClr val="tx1"/>
                </a:solidFill>
                <a:effectLst/>
                <a:latin typeface="Arial" panose="020B0604020202020204" pitchFamily="34" charset="0"/>
              </a:rPr>
              <a:t>: Chrome/Firefox for running and testing the Flask web application locally.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35195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B7596-C190-F6A3-459E-055ECD4B484D}"/>
              </a:ext>
            </a:extLst>
          </p:cNvPr>
          <p:cNvSpPr>
            <a:spLocks noGrp="1"/>
          </p:cNvSpPr>
          <p:nvPr>
            <p:ph type="ctrTitle"/>
          </p:nvPr>
        </p:nvSpPr>
        <p:spPr>
          <a:xfrm>
            <a:off x="1524000" y="1143000"/>
            <a:ext cx="9144000" cy="824948"/>
          </a:xfrm>
        </p:spPr>
        <p:txBody>
          <a:bodyPr/>
          <a:lstStyle/>
          <a:p>
            <a:r>
              <a:rPr lang="en-IN" dirty="0"/>
              <a:t>Base paper</a:t>
            </a:r>
          </a:p>
        </p:txBody>
      </p:sp>
      <p:sp>
        <p:nvSpPr>
          <p:cNvPr id="4" name="Rectangle 1">
            <a:extLst>
              <a:ext uri="{FF2B5EF4-FFF2-40B4-BE49-F238E27FC236}">
                <a16:creationId xmlns:a16="http://schemas.microsoft.com/office/drawing/2014/main" id="{FEA2AD1D-92A6-0DA7-E729-42771CBDA926}"/>
              </a:ext>
            </a:extLst>
          </p:cNvPr>
          <p:cNvSpPr>
            <a:spLocks noGrp="1" noChangeArrowheads="1"/>
          </p:cNvSpPr>
          <p:nvPr>
            <p:ph type="subTitle" idx="1"/>
          </p:nvPr>
        </p:nvSpPr>
        <p:spPr bwMode="auto">
          <a:xfrm>
            <a:off x="954157" y="2394782"/>
            <a:ext cx="986955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paper compares </a:t>
            </a:r>
            <a:r>
              <a:rPr kumimoji="0" lang="en-US" altLang="en-US" sz="1800" b="1" i="0" u="none" strike="noStrike" cap="none" normalizeH="0" baseline="0" dirty="0">
                <a:ln>
                  <a:noFill/>
                </a:ln>
                <a:solidFill>
                  <a:schemeClr val="tx1"/>
                </a:solidFill>
                <a:effectLst/>
                <a:latin typeface="Arial" panose="020B0604020202020204" pitchFamily="34" charset="0"/>
              </a:rPr>
              <a:t>Naïve Bayes</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Random Forest</a:t>
            </a:r>
            <a:r>
              <a:rPr kumimoji="0" lang="en-US" altLang="en-US" sz="1800" b="0" i="0" u="none" strike="noStrike" cap="none" normalizeH="0" baseline="0" dirty="0">
                <a:ln>
                  <a:noFill/>
                </a:ln>
                <a:solidFill>
                  <a:schemeClr val="tx1"/>
                </a:solidFill>
                <a:effectLst/>
                <a:latin typeface="Arial" panose="020B0604020202020204" pitchFamily="34" charset="0"/>
              </a:rPr>
              <a:t> classifiers for heart disease prediction.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dataset used was obtained from the </a:t>
            </a:r>
            <a:r>
              <a:rPr kumimoji="0" lang="en-US" altLang="en-US" sz="1800" b="1" i="0" u="none" strike="noStrike" cap="none" normalizeH="0" baseline="0" dirty="0">
                <a:ln>
                  <a:noFill/>
                </a:ln>
                <a:solidFill>
                  <a:schemeClr val="tx1"/>
                </a:solidFill>
                <a:effectLst/>
                <a:latin typeface="Arial" panose="020B0604020202020204" pitchFamily="34" charset="0"/>
              </a:rPr>
              <a:t>UCI Machine Learning Repository</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Preprocessing techniques like </a:t>
            </a:r>
            <a:r>
              <a:rPr kumimoji="0" lang="en-US" altLang="en-US" sz="1800" b="1" i="0" u="none" strike="noStrike" cap="none" normalizeH="0" baseline="0" dirty="0">
                <a:ln>
                  <a:noFill/>
                </a:ln>
                <a:solidFill>
                  <a:schemeClr val="tx1"/>
                </a:solidFill>
                <a:effectLst/>
                <a:latin typeface="Arial" panose="020B0604020202020204" pitchFamily="34" charset="0"/>
              </a:rPr>
              <a:t>data normalization and cleaning</a:t>
            </a:r>
            <a:r>
              <a:rPr kumimoji="0" lang="en-US" altLang="en-US" sz="1800" b="0" i="0" u="none" strike="noStrike" cap="none" normalizeH="0" baseline="0" dirty="0">
                <a:ln>
                  <a:noFill/>
                </a:ln>
                <a:solidFill>
                  <a:schemeClr val="tx1"/>
                </a:solidFill>
                <a:effectLst/>
                <a:latin typeface="Arial" panose="020B0604020202020204" pitchFamily="34" charset="0"/>
              </a:rPr>
              <a:t> were applied to improve model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Random Forest outperformed Naïve Bayes</a:t>
            </a:r>
            <a:r>
              <a:rPr kumimoji="0" lang="en-US" altLang="en-US" sz="1800" b="0" i="0" u="none" strike="noStrike" cap="none" normalizeH="0" baseline="0" dirty="0">
                <a:ln>
                  <a:noFill/>
                </a:ln>
                <a:solidFill>
                  <a:schemeClr val="tx1"/>
                </a:solidFill>
                <a:effectLst/>
                <a:latin typeface="Arial" panose="020B0604020202020204" pitchFamily="34" charset="0"/>
              </a:rPr>
              <a:t> in terms of accuracy and prediction capability.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Evaluation metrics such as </a:t>
            </a:r>
            <a:r>
              <a:rPr kumimoji="0" lang="en-US" altLang="en-US" sz="1800" b="1" i="0" u="none" strike="noStrike" cap="none" normalizeH="0" baseline="0" dirty="0">
                <a:ln>
                  <a:noFill/>
                </a:ln>
                <a:solidFill>
                  <a:schemeClr val="tx1"/>
                </a:solidFill>
                <a:effectLst/>
                <a:latin typeface="Arial" panose="020B0604020202020204" pitchFamily="34" charset="0"/>
              </a:rPr>
              <a:t>accuracy, precision, recall, and F1-score</a:t>
            </a:r>
            <a:r>
              <a:rPr kumimoji="0" lang="en-US" altLang="en-US" sz="1800" b="0" i="0" u="none" strike="noStrike" cap="none" normalizeH="0" baseline="0" dirty="0">
                <a:ln>
                  <a:noFill/>
                </a:ln>
                <a:solidFill>
                  <a:schemeClr val="tx1"/>
                </a:solidFill>
                <a:effectLst/>
                <a:latin typeface="Arial" panose="020B0604020202020204" pitchFamily="34" charset="0"/>
              </a:rPr>
              <a:t> were used.</a:t>
            </a:r>
          </a:p>
          <a:p>
            <a:pPr algn="l" defTabSz="914400" eaLnBrk="0" fontAlgn="base" hangingPunct="0">
              <a:spcBef>
                <a:spcPct val="0"/>
              </a:spcBef>
              <a:spcAft>
                <a:spcPct val="0"/>
              </a:spcAft>
              <a:buClrTx/>
              <a:buSzTx/>
              <a:buFontTx/>
              <a:buChar char="•"/>
            </a:pPr>
            <a:r>
              <a:rPr lang="en-US" b="1" dirty="0"/>
              <a:t>Rashmi, M., &amp; Vikram, K.</a:t>
            </a:r>
            <a:r>
              <a:rPr lang="en-US" dirty="0"/>
              <a:t>, </a:t>
            </a:r>
            <a:r>
              <a:rPr lang="en-US" i="1" dirty="0"/>
              <a:t>"Prediction of Heart Disease using Machine Learning Algorithms – Naïve Bayes and Random Forest"</a:t>
            </a:r>
            <a:r>
              <a:rPr lang="en-US" dirty="0"/>
              <a:t>, in </a:t>
            </a:r>
            <a:r>
              <a:rPr lang="en-US" b="1" dirty="0"/>
              <a:t>Proceedings of the International Conference on Smart Electronics and Communication (ICOSEC)</a:t>
            </a:r>
            <a:r>
              <a:rPr lang="en-US" dirty="0"/>
              <a:t>, 2020, pp. 1271–1276.</a:t>
            </a:r>
            <a:br>
              <a:rPr lang="en-US" dirty="0"/>
            </a:br>
            <a:r>
              <a:rPr lang="en-US" dirty="0"/>
              <a:t>📄 </a:t>
            </a:r>
            <a:r>
              <a:rPr lang="en-US" b="1" dirty="0"/>
              <a:t>IEEE Link:</a:t>
            </a:r>
            <a:r>
              <a:rPr lang="en-US" dirty="0"/>
              <a:t> </a:t>
            </a:r>
            <a:r>
              <a:rPr lang="en-US" dirty="0">
                <a:hlinkClick r:id="rId2"/>
              </a:rPr>
              <a:t>https://ieeexplore.ieee.org/document/9215333</a:t>
            </a:r>
            <a:endParaRPr lang="en-US"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80433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p:txBody>
          <a:bodyPr/>
          <a:lstStyle/>
          <a:p>
            <a:r>
              <a:rPr lang="en-US" dirty="0"/>
              <a:t>Literature survey</a:t>
            </a:r>
          </a:p>
        </p:txBody>
      </p:sp>
      <p:graphicFrame>
        <p:nvGraphicFramePr>
          <p:cNvPr id="4" name="Content Placeholder 3">
            <a:extLst>
              <a:ext uri="{FF2B5EF4-FFF2-40B4-BE49-F238E27FC236}">
                <a16:creationId xmlns:a16="http://schemas.microsoft.com/office/drawing/2014/main" id="{1338E88E-1A0A-96B8-AE9E-EEA72DDEE86D}"/>
              </a:ext>
            </a:extLst>
          </p:cNvPr>
          <p:cNvGraphicFramePr>
            <a:graphicFrameLocks noGrp="1"/>
          </p:cNvGraphicFramePr>
          <p:nvPr>
            <p:ph sz="half" idx="2"/>
            <p:extLst>
              <p:ext uri="{D42A27DB-BD31-4B8C-83A1-F6EECF244321}">
                <p14:modId xmlns:p14="http://schemas.microsoft.com/office/powerpoint/2010/main" val="3487488719"/>
              </p:ext>
            </p:extLst>
          </p:nvPr>
        </p:nvGraphicFramePr>
        <p:xfrm>
          <a:off x="1808922" y="2461250"/>
          <a:ext cx="9916352" cy="3705870"/>
        </p:xfrm>
        <a:graphic>
          <a:graphicData uri="http://schemas.openxmlformats.org/drawingml/2006/table">
            <a:tbl>
              <a:tblPr/>
              <a:tblGrid>
                <a:gridCol w="2479088">
                  <a:extLst>
                    <a:ext uri="{9D8B030D-6E8A-4147-A177-3AD203B41FA5}">
                      <a16:colId xmlns:a16="http://schemas.microsoft.com/office/drawing/2014/main" val="2608335583"/>
                    </a:ext>
                  </a:extLst>
                </a:gridCol>
                <a:gridCol w="2479088">
                  <a:extLst>
                    <a:ext uri="{9D8B030D-6E8A-4147-A177-3AD203B41FA5}">
                      <a16:colId xmlns:a16="http://schemas.microsoft.com/office/drawing/2014/main" val="1880253341"/>
                    </a:ext>
                  </a:extLst>
                </a:gridCol>
                <a:gridCol w="2479088">
                  <a:extLst>
                    <a:ext uri="{9D8B030D-6E8A-4147-A177-3AD203B41FA5}">
                      <a16:colId xmlns:a16="http://schemas.microsoft.com/office/drawing/2014/main" val="1962488446"/>
                    </a:ext>
                  </a:extLst>
                </a:gridCol>
                <a:gridCol w="2479088">
                  <a:extLst>
                    <a:ext uri="{9D8B030D-6E8A-4147-A177-3AD203B41FA5}">
                      <a16:colId xmlns:a16="http://schemas.microsoft.com/office/drawing/2014/main" val="1979028257"/>
                    </a:ext>
                  </a:extLst>
                </a:gridCol>
              </a:tblGrid>
              <a:tr h="296470">
                <a:tc>
                  <a:txBody>
                    <a:bodyPr/>
                    <a:lstStyle/>
                    <a:p>
                      <a:r>
                        <a:rPr lang="en-IN" sz="1200" b="1"/>
                        <a:t>Author(s)</a:t>
                      </a:r>
                      <a:endParaRPr lang="en-IN" sz="1200"/>
                    </a:p>
                  </a:txBody>
                  <a:tcPr marL="61697" marR="61697" marT="30848" marB="30848" anchor="ctr">
                    <a:lnL>
                      <a:noFill/>
                    </a:lnL>
                    <a:lnR>
                      <a:noFill/>
                    </a:lnR>
                    <a:lnT>
                      <a:noFill/>
                    </a:lnT>
                    <a:lnB>
                      <a:noFill/>
                    </a:lnB>
                    <a:noFill/>
                  </a:tcPr>
                </a:tc>
                <a:tc>
                  <a:txBody>
                    <a:bodyPr/>
                    <a:lstStyle/>
                    <a:p>
                      <a:r>
                        <a:rPr lang="en-IN" sz="1200" b="1"/>
                        <a:t>Title of the Paper</a:t>
                      </a:r>
                      <a:endParaRPr lang="en-IN" sz="1200"/>
                    </a:p>
                  </a:txBody>
                  <a:tcPr marL="61697" marR="61697" marT="30848" marB="30848" anchor="ctr">
                    <a:lnL>
                      <a:noFill/>
                    </a:lnL>
                    <a:lnR>
                      <a:noFill/>
                    </a:lnR>
                    <a:lnT>
                      <a:noFill/>
                    </a:lnT>
                    <a:lnB>
                      <a:noFill/>
                    </a:lnB>
                    <a:noFill/>
                  </a:tcPr>
                </a:tc>
                <a:tc>
                  <a:txBody>
                    <a:bodyPr/>
                    <a:lstStyle/>
                    <a:p>
                      <a:r>
                        <a:rPr lang="en-IN" sz="1200" b="1"/>
                        <a:t>Year</a:t>
                      </a:r>
                      <a:endParaRPr lang="en-IN" sz="1200"/>
                    </a:p>
                  </a:txBody>
                  <a:tcPr marL="61697" marR="61697" marT="30848" marB="30848" anchor="ctr">
                    <a:lnL>
                      <a:noFill/>
                    </a:lnL>
                    <a:lnR>
                      <a:noFill/>
                    </a:lnR>
                    <a:lnT>
                      <a:noFill/>
                    </a:lnT>
                    <a:lnB>
                      <a:noFill/>
                    </a:lnB>
                    <a:noFill/>
                  </a:tcPr>
                </a:tc>
                <a:tc>
                  <a:txBody>
                    <a:bodyPr/>
                    <a:lstStyle/>
                    <a:p>
                      <a:r>
                        <a:rPr lang="en-IN" sz="1200" b="1"/>
                        <a:t>Techniques Used</a:t>
                      </a:r>
                      <a:endParaRPr lang="en-IN" sz="1200"/>
                    </a:p>
                  </a:txBody>
                  <a:tcPr marL="61697" marR="61697" marT="30848" marB="30848" anchor="ctr">
                    <a:lnL>
                      <a:noFill/>
                    </a:lnL>
                    <a:lnR>
                      <a:noFill/>
                    </a:lnR>
                    <a:lnT>
                      <a:noFill/>
                    </a:lnT>
                    <a:lnB>
                      <a:noFill/>
                    </a:lnB>
                    <a:noFill/>
                  </a:tcPr>
                </a:tc>
                <a:extLst>
                  <a:ext uri="{0D108BD9-81ED-4DB2-BD59-A6C34878D82A}">
                    <a16:rowId xmlns:a16="http://schemas.microsoft.com/office/drawing/2014/main" val="1852305342"/>
                  </a:ext>
                </a:extLst>
              </a:tr>
              <a:tr h="741174">
                <a:tc>
                  <a:txBody>
                    <a:bodyPr/>
                    <a:lstStyle/>
                    <a:p>
                      <a:r>
                        <a:rPr lang="en-IN" sz="1200"/>
                        <a:t>Palaniappan, S. &amp; Awang, R.</a:t>
                      </a:r>
                    </a:p>
                  </a:txBody>
                  <a:tcPr marL="61697" marR="61697" marT="30848" marB="30848" anchor="ctr">
                    <a:lnL>
                      <a:noFill/>
                    </a:lnL>
                    <a:lnR>
                      <a:noFill/>
                    </a:lnR>
                    <a:lnT>
                      <a:noFill/>
                    </a:lnT>
                    <a:lnB>
                      <a:noFill/>
                    </a:lnB>
                    <a:noFill/>
                  </a:tcPr>
                </a:tc>
                <a:tc>
                  <a:txBody>
                    <a:bodyPr/>
                    <a:lstStyle/>
                    <a:p>
                      <a:r>
                        <a:rPr lang="en-US" sz="1200" i="1"/>
                        <a:t>Intelligent Heart Disease Prediction System using Data Mining Techniques</a:t>
                      </a:r>
                      <a:endParaRPr lang="en-US" sz="1200"/>
                    </a:p>
                  </a:txBody>
                  <a:tcPr marL="61697" marR="61697" marT="30848" marB="30848" anchor="ctr">
                    <a:lnL>
                      <a:noFill/>
                    </a:lnL>
                    <a:lnR>
                      <a:noFill/>
                    </a:lnR>
                    <a:lnT>
                      <a:noFill/>
                    </a:lnT>
                    <a:lnB>
                      <a:noFill/>
                    </a:lnB>
                    <a:noFill/>
                  </a:tcPr>
                </a:tc>
                <a:tc>
                  <a:txBody>
                    <a:bodyPr/>
                    <a:lstStyle/>
                    <a:p>
                      <a:r>
                        <a:rPr lang="en-IN" sz="1200"/>
                        <a:t>2008</a:t>
                      </a:r>
                    </a:p>
                  </a:txBody>
                  <a:tcPr marL="61697" marR="61697" marT="30848" marB="30848" anchor="ctr">
                    <a:lnL>
                      <a:noFill/>
                    </a:lnL>
                    <a:lnR>
                      <a:noFill/>
                    </a:lnR>
                    <a:lnT>
                      <a:noFill/>
                    </a:lnT>
                    <a:lnB>
                      <a:noFill/>
                    </a:lnB>
                    <a:noFill/>
                  </a:tcPr>
                </a:tc>
                <a:tc>
                  <a:txBody>
                    <a:bodyPr/>
                    <a:lstStyle/>
                    <a:p>
                      <a:r>
                        <a:rPr lang="en-IN" sz="1200"/>
                        <a:t>Decision Tree, Naïve Bayes</a:t>
                      </a:r>
                    </a:p>
                  </a:txBody>
                  <a:tcPr marL="61697" marR="61697" marT="30848" marB="30848" anchor="ctr">
                    <a:lnL>
                      <a:noFill/>
                    </a:lnL>
                    <a:lnR>
                      <a:noFill/>
                    </a:lnR>
                    <a:lnT>
                      <a:noFill/>
                    </a:lnT>
                    <a:lnB>
                      <a:noFill/>
                    </a:lnB>
                    <a:noFill/>
                  </a:tcPr>
                </a:tc>
                <a:extLst>
                  <a:ext uri="{0D108BD9-81ED-4DB2-BD59-A6C34878D82A}">
                    <a16:rowId xmlns:a16="http://schemas.microsoft.com/office/drawing/2014/main" val="1477357564"/>
                  </a:ext>
                </a:extLst>
              </a:tr>
              <a:tr h="963526">
                <a:tc>
                  <a:txBody>
                    <a:bodyPr/>
                    <a:lstStyle/>
                    <a:p>
                      <a:r>
                        <a:rPr lang="en-IN" sz="1200"/>
                        <a:t>Zekic-Susac, M. et al.</a:t>
                      </a:r>
                    </a:p>
                  </a:txBody>
                  <a:tcPr marL="61697" marR="61697" marT="30848" marB="30848" anchor="ctr">
                    <a:lnL>
                      <a:noFill/>
                    </a:lnL>
                    <a:lnR>
                      <a:noFill/>
                    </a:lnR>
                    <a:lnT>
                      <a:noFill/>
                    </a:lnT>
                    <a:lnB>
                      <a:noFill/>
                    </a:lnB>
                    <a:noFill/>
                  </a:tcPr>
                </a:tc>
                <a:tc>
                  <a:txBody>
                    <a:bodyPr/>
                    <a:lstStyle/>
                    <a:p>
                      <a:r>
                        <a:rPr lang="en-US" sz="1200" i="1"/>
                        <a:t>Comparative Analysis of Machine Learning Models in the Prediction of Heart Disease</a:t>
                      </a:r>
                      <a:endParaRPr lang="en-US" sz="1200"/>
                    </a:p>
                  </a:txBody>
                  <a:tcPr marL="61697" marR="61697" marT="30848" marB="30848" anchor="ctr">
                    <a:lnL>
                      <a:noFill/>
                    </a:lnL>
                    <a:lnR>
                      <a:noFill/>
                    </a:lnR>
                    <a:lnT>
                      <a:noFill/>
                    </a:lnT>
                    <a:lnB>
                      <a:noFill/>
                    </a:lnB>
                    <a:noFill/>
                  </a:tcPr>
                </a:tc>
                <a:tc>
                  <a:txBody>
                    <a:bodyPr/>
                    <a:lstStyle/>
                    <a:p>
                      <a:r>
                        <a:rPr lang="en-IN" sz="1200"/>
                        <a:t>2014</a:t>
                      </a:r>
                    </a:p>
                  </a:txBody>
                  <a:tcPr marL="61697" marR="61697" marT="30848" marB="30848" anchor="ctr">
                    <a:lnL>
                      <a:noFill/>
                    </a:lnL>
                    <a:lnR>
                      <a:noFill/>
                    </a:lnR>
                    <a:lnT>
                      <a:noFill/>
                    </a:lnT>
                    <a:lnB>
                      <a:noFill/>
                    </a:lnB>
                    <a:noFill/>
                  </a:tcPr>
                </a:tc>
                <a:tc>
                  <a:txBody>
                    <a:bodyPr/>
                    <a:lstStyle/>
                    <a:p>
                      <a:r>
                        <a:rPr lang="en-IN" sz="1200"/>
                        <a:t>SVM, Neural Networks</a:t>
                      </a:r>
                    </a:p>
                  </a:txBody>
                  <a:tcPr marL="61697" marR="61697" marT="30848" marB="30848" anchor="ctr">
                    <a:lnL>
                      <a:noFill/>
                    </a:lnL>
                    <a:lnR>
                      <a:noFill/>
                    </a:lnR>
                    <a:lnT>
                      <a:noFill/>
                    </a:lnT>
                    <a:lnB>
                      <a:noFill/>
                    </a:lnB>
                    <a:noFill/>
                  </a:tcPr>
                </a:tc>
                <a:extLst>
                  <a:ext uri="{0D108BD9-81ED-4DB2-BD59-A6C34878D82A}">
                    <a16:rowId xmlns:a16="http://schemas.microsoft.com/office/drawing/2014/main" val="1536201244"/>
                  </a:ext>
                </a:extLst>
              </a:tr>
              <a:tr h="963526">
                <a:tc>
                  <a:txBody>
                    <a:bodyPr/>
                    <a:lstStyle/>
                    <a:p>
                      <a:r>
                        <a:rPr lang="en-IN" sz="1200"/>
                        <a:t>Rashmi, M. &amp; Vikram, K.</a:t>
                      </a:r>
                    </a:p>
                  </a:txBody>
                  <a:tcPr marL="61697" marR="61697" marT="30848" marB="30848" anchor="ctr">
                    <a:lnL>
                      <a:noFill/>
                    </a:lnL>
                    <a:lnR>
                      <a:noFill/>
                    </a:lnR>
                    <a:lnT>
                      <a:noFill/>
                    </a:lnT>
                    <a:lnB>
                      <a:noFill/>
                    </a:lnB>
                    <a:noFill/>
                  </a:tcPr>
                </a:tc>
                <a:tc>
                  <a:txBody>
                    <a:bodyPr/>
                    <a:lstStyle/>
                    <a:p>
                      <a:r>
                        <a:rPr lang="en-US" sz="1200" i="1" dirty="0"/>
                        <a:t>Prediction of Heart Disease using Machine Learning Algorithms – Naïve Bayes and Random Forest</a:t>
                      </a:r>
                      <a:endParaRPr lang="en-US" sz="1200" dirty="0"/>
                    </a:p>
                  </a:txBody>
                  <a:tcPr marL="61697" marR="61697" marT="30848" marB="30848" anchor="ctr">
                    <a:lnL>
                      <a:noFill/>
                    </a:lnL>
                    <a:lnR>
                      <a:noFill/>
                    </a:lnR>
                    <a:lnT>
                      <a:noFill/>
                    </a:lnT>
                    <a:lnB>
                      <a:noFill/>
                    </a:lnB>
                    <a:noFill/>
                  </a:tcPr>
                </a:tc>
                <a:tc>
                  <a:txBody>
                    <a:bodyPr/>
                    <a:lstStyle/>
                    <a:p>
                      <a:r>
                        <a:rPr lang="en-IN" sz="1200"/>
                        <a:t>2020</a:t>
                      </a:r>
                    </a:p>
                  </a:txBody>
                  <a:tcPr marL="61697" marR="61697" marT="30848" marB="30848" anchor="ctr">
                    <a:lnL>
                      <a:noFill/>
                    </a:lnL>
                    <a:lnR>
                      <a:noFill/>
                    </a:lnR>
                    <a:lnT>
                      <a:noFill/>
                    </a:lnT>
                    <a:lnB>
                      <a:noFill/>
                    </a:lnB>
                    <a:noFill/>
                  </a:tcPr>
                </a:tc>
                <a:tc>
                  <a:txBody>
                    <a:bodyPr/>
                    <a:lstStyle/>
                    <a:p>
                      <a:r>
                        <a:rPr lang="en-IN" sz="1200"/>
                        <a:t>Naïve Bayes, Random Forest</a:t>
                      </a:r>
                    </a:p>
                  </a:txBody>
                  <a:tcPr marL="61697" marR="61697" marT="30848" marB="30848" anchor="ctr">
                    <a:lnL>
                      <a:noFill/>
                    </a:lnL>
                    <a:lnR>
                      <a:noFill/>
                    </a:lnR>
                    <a:lnT>
                      <a:noFill/>
                    </a:lnT>
                    <a:lnB>
                      <a:noFill/>
                    </a:lnB>
                    <a:noFill/>
                  </a:tcPr>
                </a:tc>
                <a:extLst>
                  <a:ext uri="{0D108BD9-81ED-4DB2-BD59-A6C34878D82A}">
                    <a16:rowId xmlns:a16="http://schemas.microsoft.com/office/drawing/2014/main" val="1667373682"/>
                  </a:ext>
                </a:extLst>
              </a:tr>
              <a:tr h="741174">
                <a:tc>
                  <a:txBody>
                    <a:bodyPr/>
                    <a:lstStyle/>
                    <a:p>
                      <a:r>
                        <a:rPr lang="en-IN" sz="1200"/>
                        <a:t>Gudadhe, M. et al.</a:t>
                      </a:r>
                    </a:p>
                  </a:txBody>
                  <a:tcPr marL="61697" marR="61697" marT="30848" marB="30848" anchor="ctr">
                    <a:lnL>
                      <a:noFill/>
                    </a:lnL>
                    <a:lnR>
                      <a:noFill/>
                    </a:lnR>
                    <a:lnT>
                      <a:noFill/>
                    </a:lnT>
                    <a:lnB>
                      <a:noFill/>
                    </a:lnB>
                    <a:noFill/>
                  </a:tcPr>
                </a:tc>
                <a:tc>
                  <a:txBody>
                    <a:bodyPr/>
                    <a:lstStyle/>
                    <a:p>
                      <a:r>
                        <a:rPr lang="en-US" sz="1200" i="1"/>
                        <a:t>Decision Support System for Heart Disease based on SVM and ANN</a:t>
                      </a:r>
                      <a:endParaRPr lang="en-US" sz="1200"/>
                    </a:p>
                  </a:txBody>
                  <a:tcPr marL="61697" marR="61697" marT="30848" marB="30848" anchor="ctr">
                    <a:lnL>
                      <a:noFill/>
                    </a:lnL>
                    <a:lnR>
                      <a:noFill/>
                    </a:lnR>
                    <a:lnT>
                      <a:noFill/>
                    </a:lnT>
                    <a:lnB>
                      <a:noFill/>
                    </a:lnB>
                    <a:noFill/>
                  </a:tcPr>
                </a:tc>
                <a:tc>
                  <a:txBody>
                    <a:bodyPr/>
                    <a:lstStyle/>
                    <a:p>
                      <a:r>
                        <a:rPr lang="en-IN" sz="1200"/>
                        <a:t>2010</a:t>
                      </a:r>
                    </a:p>
                  </a:txBody>
                  <a:tcPr marL="61697" marR="61697" marT="30848" marB="30848" anchor="ctr">
                    <a:lnL>
                      <a:noFill/>
                    </a:lnL>
                    <a:lnR>
                      <a:noFill/>
                    </a:lnR>
                    <a:lnT>
                      <a:noFill/>
                    </a:lnT>
                    <a:lnB>
                      <a:noFill/>
                    </a:lnB>
                    <a:noFill/>
                  </a:tcPr>
                </a:tc>
                <a:tc>
                  <a:txBody>
                    <a:bodyPr/>
                    <a:lstStyle/>
                    <a:p>
                      <a:r>
                        <a:rPr lang="en-IN" sz="1200" dirty="0"/>
                        <a:t>SVM, Artificial Neural Networks</a:t>
                      </a:r>
                    </a:p>
                  </a:txBody>
                  <a:tcPr marL="61697" marR="61697" marT="30848" marB="30848" anchor="ctr">
                    <a:lnL>
                      <a:noFill/>
                    </a:lnL>
                    <a:lnR>
                      <a:noFill/>
                    </a:lnR>
                    <a:lnT>
                      <a:noFill/>
                    </a:lnT>
                    <a:lnB>
                      <a:noFill/>
                    </a:lnB>
                    <a:noFill/>
                  </a:tcPr>
                </a:tc>
                <a:extLst>
                  <a:ext uri="{0D108BD9-81ED-4DB2-BD59-A6C34878D82A}">
                    <a16:rowId xmlns:a16="http://schemas.microsoft.com/office/drawing/2014/main" val="68943845"/>
                  </a:ext>
                </a:extLst>
              </a:tr>
            </a:tbl>
          </a:graphicData>
        </a:graphic>
      </p:graphicFrame>
    </p:spTree>
    <p:extLst>
      <p:ext uri="{BB962C8B-B14F-4D97-AF65-F5344CB8AC3E}">
        <p14:creationId xmlns:p14="http://schemas.microsoft.com/office/powerpoint/2010/main" val="837402205"/>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098b183-bc01-4313-9ea5-60816c0a714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545C97C96A7646A4DC7904E32B8A03" ma:contentTypeVersion="6" ma:contentTypeDescription="Create a new document." ma:contentTypeScope="" ma:versionID="43ea63d21c2625d18f0e44946abb2c62">
  <xsd:schema xmlns:xsd="http://www.w3.org/2001/XMLSchema" xmlns:xs="http://www.w3.org/2001/XMLSchema" xmlns:p="http://schemas.microsoft.com/office/2006/metadata/properties" xmlns:ns3="b098b183-bc01-4313-9ea5-60816c0a714e" targetNamespace="http://schemas.microsoft.com/office/2006/metadata/properties" ma:root="true" ma:fieldsID="4f526cb7d5a99c2a6a374a308ede91ce" ns3:_="">
    <xsd:import namespace="b098b183-bc01-4313-9ea5-60816c0a714e"/>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DateTaken" minOccurs="0"/>
                <xsd:element ref="ns3:_activity"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098b183-bc01-4313-9ea5-60816c0a714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2.xml><?xml version="1.0" encoding="utf-8"?>
<ds:datastoreItem xmlns:ds="http://schemas.openxmlformats.org/officeDocument/2006/customXml" ds:itemID="{5A00B2AC-C335-4100-B8B3-2D9F49A72906}">
  <ds:schemaRefs>
    <ds:schemaRef ds:uri="http://schemas.microsoft.com/office/2006/documentManagement/types"/>
    <ds:schemaRef ds:uri="http://purl.org/dc/elements/1.1/"/>
    <ds:schemaRef ds:uri="http://purl.org/dc/terms/"/>
    <ds:schemaRef ds:uri="http://www.w3.org/XML/1998/namespace"/>
    <ds:schemaRef ds:uri="http://purl.org/dc/dcmitype/"/>
    <ds:schemaRef ds:uri="http://schemas.microsoft.com/office/2006/metadata/properties"/>
    <ds:schemaRef ds:uri="b098b183-bc01-4313-9ea5-60816c0a714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F6BF183C-70D0-4ABD-A057-7131B41072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098b183-bc01-4313-9ea5-60816c0a71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132</TotalTime>
  <Words>1980</Words>
  <Application>Microsoft Office PowerPoint</Application>
  <PresentationFormat>Widescreen</PresentationFormat>
  <Paragraphs>157</Paragraphs>
  <Slides>24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Arial Unicode MS</vt:lpstr>
      <vt:lpstr>Calibri</vt:lpstr>
      <vt:lpstr>Gill Sans MT</vt:lpstr>
      <vt:lpstr>Times New Roman</vt:lpstr>
      <vt:lpstr>Wingdings</vt:lpstr>
      <vt:lpstr>Wingdings 2</vt:lpstr>
      <vt:lpstr>DividendVTI</vt:lpstr>
      <vt:lpstr>Heart disease prediction using machine learning A random forest approach with feature Importance Analysis </vt:lpstr>
      <vt:lpstr>             Heart Disease Prediction using Machine Learning                                                                                   AKULA POOJA                                                                                  2301600053 GUIDED BY B KRISHNA</vt:lpstr>
      <vt:lpstr>Agenda </vt:lpstr>
      <vt:lpstr>PowerPoint Presentation</vt:lpstr>
      <vt:lpstr>INTRODUCTON:- This project presents a machine learning-based approach to predict heart disease using clinical data. The UCI Cleveland dataset is processed and analyzed to extract meaningful health indicators. A Random Forest Classifier is chosen for its accuracy and ability to handle complex data. Feature importance analysis helps identify key factors contributing to heart disease risk. Model performance is evaluated using accuracy, precision, recall, F1-score, and confusion matrix. The final system is deployed as a user-friendly application for real-time medical risk assessment.</vt:lpstr>
      <vt:lpstr>PowerPoint Presentation</vt:lpstr>
      <vt:lpstr>💻 Software Requirements  Operating System: Windows 10/11 or Linux (Ubuntu) – both compatible with Python and Flask. Python (3.8+): Core programming language used for data analysis, model building, and backend. Flask: Used to build the lightweight web application for prediction interface. Jupyter Notebook/VS Code: IDEs used for code development, model training, and testing. Libraries: pandas, numpy for data preprocessing. sklearn for machine learning model (Random Forest or Logistic Regression). matplotlib, seaborn for visualizations. Web Browser: Chrome/Firefox for running and testing the Flask web application locally. </vt:lpstr>
      <vt:lpstr>Base paper</vt:lpstr>
      <vt:lpstr>Literature survey</vt:lpstr>
      <vt:lpstr>UML DIAGRAMS</vt:lpstr>
      <vt:lpstr>SOFTWARE DESIGN </vt:lpstr>
      <vt:lpstr>CLASS DIAGRAM</vt:lpstr>
      <vt:lpstr>ACTIVITY DIAGRAM </vt:lpstr>
      <vt:lpstr>Component Diagram  This diagram represents the architecture of a web-based heart disease prediction application using Flask and machine learning. The flow starts with the Web Browser, where the user interacts with the index.html page. This sends requests to the Flask Application, which contains the core logic in the views.py file and the trained model.pkl file. The Flask app processes inputs and invokes the machine learning model to make predictions. The model uses the model.pkl file, which contains the trained model's parameters. The machine learning model also interacts with a heart.csv file, likely used for data handling or training. Overall, this diagram depicts the integration of the user interface (index.html), backend (Flask), and the machine learning model to predict heart disease outcomes.  </vt:lpstr>
      <vt:lpstr>System design</vt:lpstr>
      <vt:lpstr>ALGORITHM USED</vt:lpstr>
      <vt:lpstr>Technical stack</vt:lpstr>
      <vt:lpstr>CODE EXPLANATION</vt:lpstr>
      <vt:lpstr>PowerPoint Presentation</vt:lpstr>
      <vt:lpstr>PowerPoint Presentation</vt:lpstr>
      <vt:lpstr>PARCIAL IMPLEMENTATION</vt:lpstr>
      <vt:lpstr>REASULT ANALYSIS</vt:lpstr>
      <vt:lpstr>Feature scope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AKULA POOJA</dc:creator>
  <cp:lastModifiedBy>AKULA POOJA</cp:lastModifiedBy>
  <cp:revision>2</cp:revision>
  <dcterms:created xsi:type="dcterms:W3CDTF">2025-04-14T08:40:46Z</dcterms:created>
  <dcterms:modified xsi:type="dcterms:W3CDTF">2025-04-14T10:53:33Z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0x01010033545C97C96A7646A4DC7904E32B8A03</vt:lpwstr>
  </property>
</Properties>
</file>

<file path=docProps/thumbnail.jpeg>
</file>